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277" r:id="rId3"/>
    <p:sldId id="279" r:id="rId4"/>
    <p:sldId id="280" r:id="rId5"/>
    <p:sldId id="282" r:id="rId6"/>
    <p:sldId id="290" r:id="rId7"/>
    <p:sldId id="291" r:id="rId8"/>
    <p:sldId id="292" r:id="rId9"/>
    <p:sldId id="281" r:id="rId10"/>
    <p:sldId id="259" r:id="rId11"/>
    <p:sldId id="284" r:id="rId12"/>
    <p:sldId id="260" r:id="rId13"/>
    <p:sldId id="261" r:id="rId14"/>
    <p:sldId id="264" r:id="rId15"/>
    <p:sldId id="299" r:id="rId16"/>
    <p:sldId id="294" r:id="rId17"/>
    <p:sldId id="263" r:id="rId18"/>
    <p:sldId id="297" r:id="rId19"/>
    <p:sldId id="296" r:id="rId20"/>
    <p:sldId id="288" r:id="rId21"/>
    <p:sldId id="262" r:id="rId22"/>
    <p:sldId id="293" r:id="rId23"/>
    <p:sldId id="287" r:id="rId24"/>
    <p:sldId id="268" r:id="rId25"/>
    <p:sldId id="265" r:id="rId26"/>
    <p:sldId id="286" r:id="rId27"/>
    <p:sldId id="271" r:id="rId28"/>
    <p:sldId id="298"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40125F-6A4A-478D-B5BA-6E8116BBB0A6}" v="43" dt="2022-04-23T17:06:47.508"/>
    <p1510:client id="{D3FBCF5D-C88E-477E-8FFB-499D64FE725E}" v="14" dt="2022-04-23T15:49:52.6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39" autoAdjust="0"/>
    <p:restoredTop sz="66369" autoAdjust="0"/>
  </p:normalViewPr>
  <p:slideViewPr>
    <p:cSldViewPr snapToGrid="0">
      <p:cViewPr varScale="1">
        <p:scale>
          <a:sx n="49" d="100"/>
          <a:sy n="49" d="100"/>
        </p:scale>
        <p:origin x="96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5/10/relationships/revisionInfo" Target="revisionInfo.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jpg>
</file>

<file path=ppt/media/image14.jpg>
</file>

<file path=ppt/media/image15.jpg>
</file>

<file path=ppt/media/image16.jpg>
</file>

<file path=ppt/media/image17.png>
</file>

<file path=ppt/media/image18.png>
</file>

<file path=ppt/media/image19.png>
</file>

<file path=ppt/media/image2.jpeg>
</file>

<file path=ppt/media/image20.jpg>
</file>

<file path=ppt/media/image21.jpg>
</file>

<file path=ppt/media/image22.png>
</file>

<file path=ppt/media/image23.jpg>
</file>

<file path=ppt/media/image24.png>
</file>

<file path=ppt/media/image25.jpeg>
</file>

<file path=ppt/media/image26.png>
</file>

<file path=ppt/media/image27.png>
</file>

<file path=ppt/media/image28.jpg>
</file>

<file path=ppt/media/image29.png>
</file>

<file path=ppt/media/image3.jpg>
</file>

<file path=ppt/media/image30.jpg>
</file>

<file path=ppt/media/image31.png>
</file>

<file path=ppt/media/image32.png>
</file>

<file path=ppt/media/image33.jpeg>
</file>

<file path=ppt/media/image34.png>
</file>

<file path=ppt/media/image35.png>
</file>

<file path=ppt/media/image36.png>
</file>

<file path=ppt/media/image37.png>
</file>

<file path=ppt/media/image38.jpg>
</file>

<file path=ppt/media/image39.png>
</file>

<file path=ppt/media/image4.png>
</file>

<file path=ppt/media/image40.png>
</file>

<file path=ppt/media/image41.png>
</file>

<file path=ppt/media/image42.jpg>
</file>

<file path=ppt/media/image43.jp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E195C9-D3B2-4999-BF85-598587E4D421}" type="datetimeFigureOut">
              <a:rPr lang="en-US" smtClean="0"/>
              <a:t>5/2/2022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C71777-E0DF-466A-A6C1-9D80C886A92D}" type="slidenum">
              <a:rPr lang="en-US" smtClean="0"/>
              <a:t>‹#›</a:t>
            </a:fld>
            <a:endParaRPr lang="en-US"/>
          </a:p>
        </p:txBody>
      </p:sp>
    </p:spTree>
    <p:extLst>
      <p:ext uri="{BB962C8B-B14F-4D97-AF65-F5344CB8AC3E}">
        <p14:creationId xmlns:p14="http://schemas.microsoft.com/office/powerpoint/2010/main" val="409232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Nashra</a:t>
            </a:r>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a:t>
            </a:fld>
            <a:endParaRPr lang="en-US"/>
          </a:p>
        </p:txBody>
      </p:sp>
    </p:spTree>
    <p:extLst>
      <p:ext uri="{BB962C8B-B14F-4D97-AF65-F5344CB8AC3E}">
        <p14:creationId xmlns:p14="http://schemas.microsoft.com/office/powerpoint/2010/main" val="3619230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Lynne</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10</a:t>
            </a:fld>
            <a:endParaRPr lang="en-US"/>
          </a:p>
        </p:txBody>
      </p:sp>
    </p:spTree>
    <p:extLst>
      <p:ext uri="{BB962C8B-B14F-4D97-AF65-F5344CB8AC3E}">
        <p14:creationId xmlns:p14="http://schemas.microsoft.com/office/powerpoint/2010/main" val="1050774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Lynne</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11</a:t>
            </a:fld>
            <a:endParaRPr lang="en-US"/>
          </a:p>
        </p:txBody>
      </p:sp>
    </p:spTree>
    <p:extLst>
      <p:ext uri="{BB962C8B-B14F-4D97-AF65-F5344CB8AC3E}">
        <p14:creationId xmlns:p14="http://schemas.microsoft.com/office/powerpoint/2010/main" val="39758313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Lynne</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12</a:t>
            </a:fld>
            <a:endParaRPr lang="en-US"/>
          </a:p>
        </p:txBody>
      </p:sp>
    </p:spTree>
    <p:extLst>
      <p:ext uri="{BB962C8B-B14F-4D97-AF65-F5344CB8AC3E}">
        <p14:creationId xmlns:p14="http://schemas.microsoft.com/office/powerpoint/2010/main" val="30894593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Lynne</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13</a:t>
            </a:fld>
            <a:endParaRPr lang="en-US"/>
          </a:p>
        </p:txBody>
      </p:sp>
    </p:spTree>
    <p:extLst>
      <p:ext uri="{BB962C8B-B14F-4D97-AF65-F5344CB8AC3E}">
        <p14:creationId xmlns:p14="http://schemas.microsoft.com/office/powerpoint/2010/main" val="648299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a:t>
            </a:r>
            <a:r>
              <a:rPr lang="en-US" dirty="0" err="1"/>
              <a:t>TextBlob</a:t>
            </a:r>
            <a:r>
              <a:rPr lang="en-US" dirty="0"/>
              <a:t> sentiment analysis that measures both the subjectivity and polarity of the data. </a:t>
            </a:r>
          </a:p>
        </p:txBody>
      </p:sp>
      <p:sp>
        <p:nvSpPr>
          <p:cNvPr id="4" name="Slide Number Placeholder 3"/>
          <p:cNvSpPr>
            <a:spLocks noGrp="1"/>
          </p:cNvSpPr>
          <p:nvPr>
            <p:ph type="sldNum" sz="quarter" idx="5"/>
          </p:nvPr>
        </p:nvSpPr>
        <p:spPr/>
        <p:txBody>
          <a:bodyPr/>
          <a:lstStyle/>
          <a:p>
            <a:fld id="{1CC71777-E0DF-466A-A6C1-9D80C886A92D}" type="slidenum">
              <a:rPr lang="en-US" smtClean="0"/>
              <a:t>14</a:t>
            </a:fld>
            <a:endParaRPr lang="en-US"/>
          </a:p>
        </p:txBody>
      </p:sp>
    </p:spTree>
    <p:extLst>
      <p:ext uri="{BB962C8B-B14F-4D97-AF65-F5344CB8AC3E}">
        <p14:creationId xmlns:p14="http://schemas.microsoft.com/office/powerpoint/2010/main" val="15245827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used a library called </a:t>
            </a:r>
            <a:r>
              <a:rPr lang="en-US" dirty="0" err="1"/>
              <a:t>TextBlob</a:t>
            </a:r>
            <a:r>
              <a:rPr lang="en-US" dirty="0"/>
              <a:t> which is built on top on NLTK. (Natural Language Toolkit) it has a lot of functionality including sentiment analysis that measures both the subjectivity and polarity of the data. </a:t>
            </a: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The </a:t>
            </a:r>
            <a:r>
              <a:rPr kumimoji="0" lang="en-US" sz="1200" b="0" i="0" u="none" strike="noStrike" kern="1200" cap="none" spc="0" normalizeH="0" baseline="0" noProof="0" dirty="0" err="1">
                <a:ln>
                  <a:noFill/>
                </a:ln>
                <a:solidFill>
                  <a:prstClr val="black"/>
                </a:solidFill>
                <a:effectLst/>
                <a:uLnTx/>
                <a:uFillTx/>
                <a:latin typeface="Calibri" panose="020F0502020204030204"/>
                <a:ea typeface="+mn-ea"/>
                <a:cs typeface="+mn-cs"/>
              </a:rPr>
              <a:t>Textblob</a:t>
            </a: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 sentiment analysis scores the polarity score, between (-1.0 and 1.0). Where -1 is the most negative language and +1 is the most positive language. So any score below zero is viewed as negative and conversely any score above zero is positive. </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15</a:t>
            </a:fld>
            <a:endParaRPr lang="en-US"/>
          </a:p>
        </p:txBody>
      </p:sp>
    </p:spTree>
    <p:extLst>
      <p:ext uri="{BB962C8B-B14F-4D97-AF65-F5344CB8AC3E}">
        <p14:creationId xmlns:p14="http://schemas.microsoft.com/office/powerpoint/2010/main" val="16661280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next few slides are the plots to the data. We separated out all words that scored &gt;0 and plotted them as the output of Negative Sentiment over all 25 seasons. As you can see the show has gotten slightly less negative over time. </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16</a:t>
            </a:fld>
            <a:endParaRPr lang="en-US"/>
          </a:p>
        </p:txBody>
      </p:sp>
    </p:spTree>
    <p:extLst>
      <p:ext uri="{BB962C8B-B14F-4D97-AF65-F5344CB8AC3E}">
        <p14:creationId xmlns:p14="http://schemas.microsoft.com/office/powerpoint/2010/main" val="3291534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separated out all words &lt;0 and plotted them as Positive Sentiment. So, these are the positive words parsed out over Seasons 1-25. Though the positive sentiment has gotten less positive it is not indicative of the show becoming more offensive. </a:t>
            </a:r>
          </a:p>
        </p:txBody>
      </p:sp>
      <p:sp>
        <p:nvSpPr>
          <p:cNvPr id="4" name="Slide Number Placeholder 3"/>
          <p:cNvSpPr>
            <a:spLocks noGrp="1"/>
          </p:cNvSpPr>
          <p:nvPr>
            <p:ph type="sldNum" sz="quarter" idx="5"/>
          </p:nvPr>
        </p:nvSpPr>
        <p:spPr/>
        <p:txBody>
          <a:bodyPr/>
          <a:lstStyle/>
          <a:p>
            <a:fld id="{1CC71777-E0DF-466A-A6C1-9D80C886A92D}" type="slidenum">
              <a:rPr lang="en-US" smtClean="0"/>
              <a:t>17</a:t>
            </a:fld>
            <a:endParaRPr lang="en-US"/>
          </a:p>
        </p:txBody>
      </p:sp>
    </p:spTree>
    <p:extLst>
      <p:ext uri="{BB962C8B-B14F-4D97-AF65-F5344CB8AC3E}">
        <p14:creationId xmlns:p14="http://schemas.microsoft.com/office/powerpoint/2010/main" val="34173126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also have to consider the subjectivity. </a:t>
            </a:r>
            <a:r>
              <a:rPr lang="en-US" dirty="0" err="1"/>
              <a:t>Textblob</a:t>
            </a:r>
            <a:r>
              <a:rPr lang="en-US" dirty="0"/>
              <a:t> also scores how subjective, or opinionated a word is. A score of 0.0 indicates that the text is very factual and a score of 1.0 indicates that the text is very subjective. As you can see not many facts in </a:t>
            </a:r>
            <a:r>
              <a:rPr lang="en-US" dirty="0" err="1"/>
              <a:t>Southpark</a:t>
            </a:r>
            <a:r>
              <a:rPr lang="en-US" dirty="0"/>
              <a:t>. </a:t>
            </a:r>
          </a:p>
        </p:txBody>
      </p:sp>
      <p:sp>
        <p:nvSpPr>
          <p:cNvPr id="4" name="Slide Number Placeholder 3"/>
          <p:cNvSpPr>
            <a:spLocks noGrp="1"/>
          </p:cNvSpPr>
          <p:nvPr>
            <p:ph type="sldNum" sz="quarter" idx="5"/>
          </p:nvPr>
        </p:nvSpPr>
        <p:spPr/>
        <p:txBody>
          <a:bodyPr/>
          <a:lstStyle/>
          <a:p>
            <a:fld id="{1CC71777-E0DF-466A-A6C1-9D80C886A92D}" type="slidenum">
              <a:rPr lang="en-US" smtClean="0"/>
              <a:t>18</a:t>
            </a:fld>
            <a:endParaRPr lang="en-US"/>
          </a:p>
        </p:txBody>
      </p:sp>
    </p:spTree>
    <p:extLst>
      <p:ext uri="{BB962C8B-B14F-4D97-AF65-F5344CB8AC3E}">
        <p14:creationId xmlns:p14="http://schemas.microsoft.com/office/powerpoint/2010/main" val="14095735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this is the average polarity score over all the seasons. </a:t>
            </a:r>
          </a:p>
        </p:txBody>
      </p:sp>
      <p:sp>
        <p:nvSpPr>
          <p:cNvPr id="4" name="Slide Number Placeholder 3"/>
          <p:cNvSpPr>
            <a:spLocks noGrp="1"/>
          </p:cNvSpPr>
          <p:nvPr>
            <p:ph type="sldNum" sz="quarter" idx="5"/>
          </p:nvPr>
        </p:nvSpPr>
        <p:spPr/>
        <p:txBody>
          <a:bodyPr/>
          <a:lstStyle/>
          <a:p>
            <a:fld id="{1CC71777-E0DF-466A-A6C1-9D80C886A92D}" type="slidenum">
              <a:rPr lang="en-US" smtClean="0"/>
              <a:t>19</a:t>
            </a:fld>
            <a:endParaRPr lang="en-US"/>
          </a:p>
        </p:txBody>
      </p:sp>
    </p:spTree>
    <p:extLst>
      <p:ext uri="{BB962C8B-B14F-4D97-AF65-F5344CB8AC3E}">
        <p14:creationId xmlns:p14="http://schemas.microsoft.com/office/powerpoint/2010/main" val="29651630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solidFill>
                  <a:schemeClr val="tx1"/>
                </a:solidFill>
                <a:latin typeface="Baskerville Old Face" panose="02020602080505020303" pitchFamily="18" charset="0"/>
              </a:rPr>
              <a:t>Nashra</a:t>
            </a:r>
            <a:r>
              <a:rPr lang="en-US" sz="1200" dirty="0">
                <a:solidFill>
                  <a:schemeClr val="tx1"/>
                </a:solidFill>
                <a:latin typeface="Baskerville Old Face" panose="02020602080505020303" pitchFamily="18" charset="0"/>
              </a:rPr>
              <a:t>	South Park is an comedic animated sitcom that has aired on Comedy Central for over 25 years. It follows </a:t>
            </a:r>
            <a:r>
              <a:rPr lang="en-US" sz="1200" dirty="0">
                <a:solidFill>
                  <a:schemeClr val="tx1"/>
                </a:solidFill>
                <a:latin typeface="Baskerville Old Face" panose="02020602080505020303" pitchFamily="18" charset="0"/>
                <a:cs typeface="Times New Roman" panose="02020603050405020304" pitchFamily="18" charset="0"/>
              </a:rPr>
              <a:t>a dysfunctional</a:t>
            </a:r>
            <a:r>
              <a:rPr lang="en-US" sz="12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small group of Coloradoan 4</a:t>
            </a:r>
            <a:r>
              <a:rPr lang="en-US" sz="1200" baseline="300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th</a:t>
            </a:r>
            <a:r>
              <a:rPr lang="en-US" sz="12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graders and their exploits in the titles hometown. It has became synonymous with dark, profane, sexual innuendo, and adult humor. The show has remained popular </a:t>
            </a:r>
            <a:r>
              <a:rPr lang="en-US" sz="1200" dirty="0">
                <a:solidFill>
                  <a:schemeClr val="tx1"/>
                </a:solidFill>
                <a:latin typeface="Baskerville Old Face" panose="02020602080505020303" pitchFamily="18" charset="0"/>
                <a:ea typeface="Calibri" panose="020F0502020204030204" pitchFamily="34" charset="0"/>
                <a:cs typeface="Times New Roman" panose="02020603050405020304" pitchFamily="18" charset="0"/>
              </a:rPr>
              <a:t>and </a:t>
            </a:r>
            <a:r>
              <a:rPr lang="en-US" sz="12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culturally relevant as social satire, pop culture, political references, and numerous other gags have remained the shows bread and butter from the shows hilarious creators Matt Stone and Trey Parker. </a:t>
            </a:r>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2</a:t>
            </a:fld>
            <a:endParaRPr lang="en-US"/>
          </a:p>
        </p:txBody>
      </p:sp>
    </p:spTree>
    <p:extLst>
      <p:ext uri="{BB962C8B-B14F-4D97-AF65-F5344CB8AC3E}">
        <p14:creationId xmlns:p14="http://schemas.microsoft.com/office/powerpoint/2010/main" val="16970615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couple of fun visuals here this is just the Swear words by character. Cartman and Kyle taking </a:t>
            </a:r>
          </a:p>
          <a:p>
            <a:r>
              <a:rPr lang="en-US" dirty="0"/>
              <a:t>Up roughly 65% of all curse words in the show. </a:t>
            </a:r>
          </a:p>
        </p:txBody>
      </p:sp>
      <p:sp>
        <p:nvSpPr>
          <p:cNvPr id="4" name="Slide Number Placeholder 3"/>
          <p:cNvSpPr>
            <a:spLocks noGrp="1"/>
          </p:cNvSpPr>
          <p:nvPr>
            <p:ph type="sldNum" sz="quarter" idx="5"/>
          </p:nvPr>
        </p:nvSpPr>
        <p:spPr/>
        <p:txBody>
          <a:bodyPr/>
          <a:lstStyle/>
          <a:p>
            <a:fld id="{1CC71777-E0DF-466A-A6C1-9D80C886A92D}" type="slidenum">
              <a:rPr lang="en-US" smtClean="0"/>
              <a:t>20</a:t>
            </a:fld>
            <a:endParaRPr lang="en-US"/>
          </a:p>
        </p:txBody>
      </p:sp>
    </p:spTree>
    <p:extLst>
      <p:ext uri="{BB962C8B-B14F-4D97-AF65-F5344CB8AC3E}">
        <p14:creationId xmlns:p14="http://schemas.microsoft.com/office/powerpoint/2010/main" val="5450555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are again with just a bar graph representing the offensive words over time or season and we can we that </a:t>
            </a:r>
          </a:p>
          <a:p>
            <a:r>
              <a:rPr lang="en-US" dirty="0"/>
              <a:t>The amount of offensive words has gotten reduced greatly both over time and particularly when compared the first </a:t>
            </a:r>
          </a:p>
          <a:p>
            <a:r>
              <a:rPr lang="en-US" dirty="0"/>
              <a:t>Three seasons with the last two. </a:t>
            </a:r>
          </a:p>
        </p:txBody>
      </p:sp>
      <p:sp>
        <p:nvSpPr>
          <p:cNvPr id="4" name="Slide Number Placeholder 3"/>
          <p:cNvSpPr>
            <a:spLocks noGrp="1"/>
          </p:cNvSpPr>
          <p:nvPr>
            <p:ph type="sldNum" sz="quarter" idx="5"/>
          </p:nvPr>
        </p:nvSpPr>
        <p:spPr/>
        <p:txBody>
          <a:bodyPr/>
          <a:lstStyle/>
          <a:p>
            <a:fld id="{1CC71777-E0DF-466A-A6C1-9D80C886A92D}" type="slidenum">
              <a:rPr lang="en-US" smtClean="0"/>
              <a:t>21</a:t>
            </a:fld>
            <a:endParaRPr lang="en-US"/>
          </a:p>
        </p:txBody>
      </p:sp>
    </p:spTree>
    <p:extLst>
      <p:ext uri="{BB962C8B-B14F-4D97-AF65-F5344CB8AC3E}">
        <p14:creationId xmlns:p14="http://schemas.microsoft.com/office/powerpoint/2010/main" val="38632762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Ronnie</a:t>
            </a:r>
          </a:p>
          <a:p>
            <a:r>
              <a:rPr lang="en-US" dirty="0"/>
              <a:t>Since we were particularly interested in the offensiveness over time after we parsed out all offensive words and used those as our corpus. </a:t>
            </a:r>
          </a:p>
          <a:p>
            <a:r>
              <a:rPr lang="en-US" dirty="0"/>
              <a:t>The </a:t>
            </a:r>
            <a:r>
              <a:rPr lang="en-US" dirty="0" err="1"/>
              <a:t>textblob</a:t>
            </a:r>
            <a:r>
              <a:rPr lang="en-US" dirty="0"/>
              <a:t> sentiment analysis indicates that negative dialogue has become less offensive and frequent as SouthPark has grown. </a:t>
            </a:r>
          </a:p>
          <a:p>
            <a:r>
              <a:rPr lang="en-US" dirty="0"/>
              <a:t>This is also observed visually in last bar graph as the use of swear words has dramatically decreased. Thus we reject our Null Hypothesis: That South Park has not changed at all over time. In favor for the Alternative Hypothesis #1: SouthPark has become less offensive over time  where M which is the slope has become less than 0). </a:t>
            </a:r>
          </a:p>
          <a:p>
            <a:endParaRPr lang="en-US" dirty="0"/>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22</a:t>
            </a:fld>
            <a:endParaRPr lang="en-US"/>
          </a:p>
        </p:txBody>
      </p:sp>
    </p:spTree>
    <p:extLst>
      <p:ext uri="{BB962C8B-B14F-4D97-AF65-F5344CB8AC3E}">
        <p14:creationId xmlns:p14="http://schemas.microsoft.com/office/powerpoint/2010/main" val="10728443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a:r>
          </a:p>
          <a:p>
            <a:endParaRPr lang="en-US" dirty="0"/>
          </a:p>
          <a:p>
            <a:r>
              <a:rPr lang="en-US" dirty="0"/>
              <a:t>2. </a:t>
            </a:r>
          </a:p>
          <a:p>
            <a:endParaRPr lang="en-US" dirty="0"/>
          </a:p>
          <a:p>
            <a:r>
              <a:rPr lang="en-US" dirty="0"/>
              <a:t>3. </a:t>
            </a:r>
          </a:p>
          <a:p>
            <a:endParaRPr lang="en-US" dirty="0"/>
          </a:p>
          <a:p>
            <a:r>
              <a:rPr lang="en-US" dirty="0"/>
              <a:t>4. </a:t>
            </a:r>
            <a:r>
              <a:rPr lang="en-US" dirty="0" err="1"/>
              <a:t>Textblob</a:t>
            </a:r>
            <a:r>
              <a:rPr lang="en-US" dirty="0"/>
              <a:t>: finds all the words and phrases that it can assign a polarity and subjectivity to and averages them together. </a:t>
            </a:r>
          </a:p>
          <a:p>
            <a:r>
              <a:rPr lang="en-US" dirty="0" err="1"/>
              <a:t>Textblob</a:t>
            </a:r>
            <a:r>
              <a:rPr lang="en-US" dirty="0"/>
              <a:t>: Is not the most sophisticated technique, this is NOT machine learning here, it doesn’t understand context. It is strictly a rules based technique though it Is a good starting point if you want some decent sentiment analysis. </a:t>
            </a:r>
          </a:p>
          <a:p>
            <a:endParaRPr lang="en-US" dirty="0"/>
          </a:p>
          <a:p>
            <a:r>
              <a:rPr lang="en-US" dirty="0"/>
              <a:t>5. Better statistical methods would be Naïve Bayes or Vader Sentiment. </a:t>
            </a:r>
          </a:p>
        </p:txBody>
      </p:sp>
      <p:sp>
        <p:nvSpPr>
          <p:cNvPr id="4" name="Slide Number Placeholder 3"/>
          <p:cNvSpPr>
            <a:spLocks noGrp="1"/>
          </p:cNvSpPr>
          <p:nvPr>
            <p:ph type="sldNum" sz="quarter" idx="5"/>
          </p:nvPr>
        </p:nvSpPr>
        <p:spPr/>
        <p:txBody>
          <a:bodyPr/>
          <a:lstStyle/>
          <a:p>
            <a:fld id="{1CC71777-E0DF-466A-A6C1-9D80C886A92D}" type="slidenum">
              <a:rPr lang="en-US" smtClean="0"/>
              <a:t>23</a:t>
            </a:fld>
            <a:endParaRPr lang="en-US"/>
          </a:p>
        </p:txBody>
      </p:sp>
    </p:spTree>
    <p:extLst>
      <p:ext uri="{BB962C8B-B14F-4D97-AF65-F5344CB8AC3E}">
        <p14:creationId xmlns:p14="http://schemas.microsoft.com/office/powerpoint/2010/main" val="3216393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24</a:t>
            </a:fld>
            <a:endParaRPr lang="en-US"/>
          </a:p>
        </p:txBody>
      </p:sp>
    </p:spTree>
    <p:extLst>
      <p:ext uri="{BB962C8B-B14F-4D97-AF65-F5344CB8AC3E}">
        <p14:creationId xmlns:p14="http://schemas.microsoft.com/office/powerpoint/2010/main" val="26872030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Ronnie</a:t>
            </a:r>
          </a:p>
        </p:txBody>
      </p:sp>
      <p:sp>
        <p:nvSpPr>
          <p:cNvPr id="4" name="Slide Number Placeholder 3"/>
          <p:cNvSpPr>
            <a:spLocks noGrp="1"/>
          </p:cNvSpPr>
          <p:nvPr>
            <p:ph type="sldNum" sz="quarter" idx="5"/>
          </p:nvPr>
        </p:nvSpPr>
        <p:spPr/>
        <p:txBody>
          <a:bodyPr/>
          <a:lstStyle/>
          <a:p>
            <a:fld id="{1CC71777-E0DF-466A-A6C1-9D80C886A92D}" type="slidenum">
              <a:rPr lang="en-US" smtClean="0"/>
              <a:t>25</a:t>
            </a:fld>
            <a:endParaRPr lang="en-US"/>
          </a:p>
        </p:txBody>
      </p:sp>
    </p:spTree>
    <p:extLst>
      <p:ext uri="{BB962C8B-B14F-4D97-AF65-F5344CB8AC3E}">
        <p14:creationId xmlns:p14="http://schemas.microsoft.com/office/powerpoint/2010/main" val="9180753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Ronnie</a:t>
            </a:r>
          </a:p>
        </p:txBody>
      </p:sp>
      <p:sp>
        <p:nvSpPr>
          <p:cNvPr id="4" name="Slide Number Placeholder 3"/>
          <p:cNvSpPr>
            <a:spLocks noGrp="1"/>
          </p:cNvSpPr>
          <p:nvPr>
            <p:ph type="sldNum" sz="quarter" idx="5"/>
          </p:nvPr>
        </p:nvSpPr>
        <p:spPr/>
        <p:txBody>
          <a:bodyPr/>
          <a:lstStyle/>
          <a:p>
            <a:fld id="{1CC71777-E0DF-466A-A6C1-9D80C886A92D}" type="slidenum">
              <a:rPr lang="en-US" smtClean="0"/>
              <a:t>26</a:t>
            </a:fld>
            <a:endParaRPr lang="en-US"/>
          </a:p>
        </p:txBody>
      </p:sp>
    </p:spTree>
    <p:extLst>
      <p:ext uri="{BB962C8B-B14F-4D97-AF65-F5344CB8AC3E}">
        <p14:creationId xmlns:p14="http://schemas.microsoft.com/office/powerpoint/2010/main" val="3307946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Nashra</a:t>
            </a:r>
            <a:r>
              <a:rPr lang="en-US" dirty="0"/>
              <a:t>, Ronnie, Lynne, Rashmi </a:t>
            </a:r>
          </a:p>
        </p:txBody>
      </p:sp>
      <p:sp>
        <p:nvSpPr>
          <p:cNvPr id="4" name="Slide Number Placeholder 3"/>
          <p:cNvSpPr>
            <a:spLocks noGrp="1"/>
          </p:cNvSpPr>
          <p:nvPr>
            <p:ph type="sldNum" sz="quarter" idx="5"/>
          </p:nvPr>
        </p:nvSpPr>
        <p:spPr/>
        <p:txBody>
          <a:bodyPr/>
          <a:lstStyle/>
          <a:p>
            <a:fld id="{1CC71777-E0DF-466A-A6C1-9D80C886A92D}" type="slidenum">
              <a:rPr lang="en-US" smtClean="0"/>
              <a:t>27</a:t>
            </a:fld>
            <a:endParaRPr lang="en-US"/>
          </a:p>
        </p:txBody>
      </p:sp>
    </p:spTree>
    <p:extLst>
      <p:ext uri="{BB962C8B-B14F-4D97-AF65-F5344CB8AC3E}">
        <p14:creationId xmlns:p14="http://schemas.microsoft.com/office/powerpoint/2010/main" val="20645697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28</a:t>
            </a:fld>
            <a:endParaRPr lang="en-US"/>
          </a:p>
        </p:txBody>
      </p:sp>
    </p:spTree>
    <p:extLst>
      <p:ext uri="{BB962C8B-B14F-4D97-AF65-F5344CB8AC3E}">
        <p14:creationId xmlns:p14="http://schemas.microsoft.com/office/powerpoint/2010/main" val="3906517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Nashra</a:t>
            </a:r>
            <a:r>
              <a:rPr lang="en-US" dirty="0"/>
              <a:t>	In our contemporary world of politically correctness, where general consensus of culture shuns, cancels, or otherwise finds most anything offensive this show has indeed remained a constant. After some research and data digging we began to wonder…Has one of the most offensive, infamous, no holds barred shows in history become less offensive as time and culture has progressed?</a:t>
            </a:r>
            <a:br>
              <a:rPr lang="en-US" dirty="0"/>
            </a:br>
            <a:br>
              <a:rPr lang="en-US" dirty="0"/>
            </a:br>
            <a:r>
              <a:rPr lang="en-US" dirty="0"/>
              <a:t> 	So, this is a quantitative sentiment analysis of the dialogue of the characters, jokes, and offensiveness of the TV series SouthPark. We do a deep dive into the words of SouthPark, over 70,000 lines taken from 18 full seasons, to see if we can pick out some underlying trends to see if one of  TV’s most extreme shows has indeed become more socially acceptable. </a:t>
            </a:r>
          </a:p>
        </p:txBody>
      </p:sp>
      <p:sp>
        <p:nvSpPr>
          <p:cNvPr id="4" name="Slide Number Placeholder 3"/>
          <p:cNvSpPr>
            <a:spLocks noGrp="1"/>
          </p:cNvSpPr>
          <p:nvPr>
            <p:ph type="sldNum" sz="quarter" idx="5"/>
          </p:nvPr>
        </p:nvSpPr>
        <p:spPr/>
        <p:txBody>
          <a:bodyPr/>
          <a:lstStyle/>
          <a:p>
            <a:fld id="{1CC71777-E0DF-466A-A6C1-9D80C886A92D}" type="slidenum">
              <a:rPr lang="en-US" smtClean="0"/>
              <a:t>3</a:t>
            </a:fld>
            <a:endParaRPr lang="en-US"/>
          </a:p>
        </p:txBody>
      </p:sp>
    </p:spTree>
    <p:extLst>
      <p:ext uri="{BB962C8B-B14F-4D97-AF65-F5344CB8AC3E}">
        <p14:creationId xmlns:p14="http://schemas.microsoft.com/office/powerpoint/2010/main" val="2133915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Nashra</a:t>
            </a:r>
            <a:r>
              <a:rPr lang="en-US" dirty="0"/>
              <a:t>	Our groups null hypothesis is that SouthPark has not changed at all in offensiveness over time even as culture has become more sensitive to the type of jokes the SouthPark built its show upon. Our hypothesis is assumed to be true and thus will be tested against the shows extreme language, usage of racial dialogue, radical ideologies, political jokes, religious jokes, and other criteria and parameters to create a sentiment analysis of the shows offensiveness. We will also look at user ratings of seasons or episodes correspond to those characters saying the most slanderous things. We will then use linear regression to determine if the show has become less offensive or more offensive over time and subsequently more or less popular. After our analysis is conducted from the collected data, we will either accept or reject our null hypothesis for the alternative hypothesis which is a.) The shows offensiveness has decreased over time or b.) The shows offensiveness has increased over time. </a:t>
            </a:r>
          </a:p>
        </p:txBody>
      </p:sp>
      <p:sp>
        <p:nvSpPr>
          <p:cNvPr id="4" name="Slide Number Placeholder 3"/>
          <p:cNvSpPr>
            <a:spLocks noGrp="1"/>
          </p:cNvSpPr>
          <p:nvPr>
            <p:ph type="sldNum" sz="quarter" idx="5"/>
          </p:nvPr>
        </p:nvSpPr>
        <p:spPr/>
        <p:txBody>
          <a:bodyPr/>
          <a:lstStyle/>
          <a:p>
            <a:fld id="{1CC71777-E0DF-466A-A6C1-9D80C886A92D}" type="slidenum">
              <a:rPr lang="en-US" smtClean="0"/>
              <a:t>4</a:t>
            </a:fld>
            <a:endParaRPr lang="en-US"/>
          </a:p>
        </p:txBody>
      </p:sp>
    </p:spTree>
    <p:extLst>
      <p:ext uri="{BB962C8B-B14F-4D97-AF65-F5344CB8AC3E}">
        <p14:creationId xmlns:p14="http://schemas.microsoft.com/office/powerpoint/2010/main" val="2678527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b="1" dirty="0" err="1">
                <a:latin typeface="Baskerville Old Face" panose="02020602080505020303" pitchFamily="18" charset="0"/>
              </a:rPr>
              <a:t>Nashra</a:t>
            </a:r>
            <a:endParaRPr lang="en-US" sz="1200" b="1" dirty="0">
              <a:latin typeface="Baskerville Old Face" panose="02020602080505020303" pitchFamily="18" charset="0"/>
            </a:endParaRPr>
          </a:p>
          <a:p>
            <a:pPr marL="342900" indent="-342900">
              <a:buAutoNum type="arabicPeriod"/>
            </a:pPr>
            <a:r>
              <a:rPr lang="en-US" sz="1200" b="1" dirty="0" err="1">
                <a:latin typeface="Baskerville Old Face" panose="02020602080505020303" pitchFamily="18" charset="0"/>
              </a:rPr>
              <a:t>Pseudocoding</a:t>
            </a:r>
            <a:r>
              <a:rPr lang="en-US" sz="1200" b="1" dirty="0">
                <a:latin typeface="Baskerville Old Face" panose="02020602080505020303" pitchFamily="18" charset="0"/>
              </a:rPr>
              <a:t> &amp; Identifying our data source</a:t>
            </a:r>
            <a:r>
              <a:rPr lang="en-US" sz="1200" dirty="0">
                <a:latin typeface="Baskerville Old Face" panose="02020602080505020303" pitchFamily="18" charset="0"/>
              </a:rPr>
              <a:t>: “</a:t>
            </a:r>
            <a:r>
              <a:rPr lang="en-US" sz="1200" i="1" dirty="0">
                <a:latin typeface="Baskerville Old Face" panose="02020602080505020303" pitchFamily="18" charset="0"/>
              </a:rPr>
              <a:t>South Park Dialogue</a:t>
            </a:r>
            <a:r>
              <a:rPr lang="en-US" sz="1200" dirty="0">
                <a:latin typeface="Baskerville Old Face" panose="02020602080505020303" pitchFamily="18" charset="0"/>
              </a:rPr>
              <a:t>: More than 70,000 lines of dialogue by season, episode, and character.” via Kaggle</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err="1">
                <a:latin typeface="Baskerville Old Face" panose="02020602080505020303" pitchFamily="18" charset="0"/>
              </a:rPr>
              <a:t>Identifiying</a:t>
            </a:r>
            <a:r>
              <a:rPr lang="en-US" sz="1200" b="1" dirty="0">
                <a:latin typeface="Baskerville Old Face" panose="02020602080505020303" pitchFamily="18" charset="0"/>
              </a:rPr>
              <a:t> our dependencies: </a:t>
            </a:r>
            <a:r>
              <a:rPr lang="en-US" sz="1200" dirty="0" err="1">
                <a:latin typeface="Baskerville Old Face" panose="02020602080505020303" pitchFamily="18" charset="0"/>
              </a:rPr>
              <a:t>TextBlob</a:t>
            </a:r>
            <a:r>
              <a:rPr lang="en-US" sz="1200" dirty="0">
                <a:latin typeface="Baskerville Old Face" panose="02020602080505020303" pitchFamily="18" charset="0"/>
              </a:rPr>
              <a:t>, NLTK, </a:t>
            </a:r>
            <a:r>
              <a:rPr lang="en-US" sz="1200" dirty="0" err="1">
                <a:latin typeface="Baskerville Old Face" panose="02020602080505020303" pitchFamily="18" charset="0"/>
              </a:rPr>
              <a:t>Sklearn</a:t>
            </a:r>
            <a:r>
              <a:rPr lang="en-US" sz="1200" dirty="0">
                <a:latin typeface="Baskerville Old Face" panose="02020602080505020303" pitchFamily="18" charset="0"/>
              </a:rPr>
              <a:t>, </a:t>
            </a:r>
            <a:r>
              <a:rPr lang="en-US" sz="1200" dirty="0" err="1">
                <a:latin typeface="Baskerville Old Face" panose="02020602080505020303" pitchFamily="18" charset="0"/>
              </a:rPr>
              <a:t>TermColor</a:t>
            </a:r>
            <a:r>
              <a:rPr lang="en-US" sz="1200" dirty="0">
                <a:latin typeface="Baskerville Old Face" panose="02020602080505020303" pitchFamily="18" charset="0"/>
              </a:rPr>
              <a:t>, </a:t>
            </a:r>
            <a:r>
              <a:rPr lang="en-US" sz="1200" dirty="0" err="1">
                <a:latin typeface="Baskerville Old Face" panose="02020602080505020303" pitchFamily="18" charset="0"/>
              </a:rPr>
              <a:t>Better_Profanity</a:t>
            </a:r>
            <a:r>
              <a:rPr lang="en-US" sz="1200" dirty="0">
                <a:latin typeface="Baskerville Old Face" panose="02020602080505020303" pitchFamily="18" charset="0"/>
              </a:rPr>
              <a:t>, </a:t>
            </a:r>
            <a:r>
              <a:rPr lang="en-US" sz="1200" dirty="0" err="1">
                <a:latin typeface="Baskerville Old Face" panose="02020602080505020303" pitchFamily="18" charset="0"/>
              </a:rPr>
              <a:t>TfidVectorizer</a:t>
            </a:r>
            <a:r>
              <a:rPr lang="en-US" sz="1200" dirty="0">
                <a:latin typeface="Baskerville Old Face" panose="02020602080505020303" pitchFamily="18" charset="0"/>
              </a:rPr>
              <a:t>, </a:t>
            </a:r>
            <a:r>
              <a:rPr lang="en-US" sz="1200" dirty="0" err="1">
                <a:latin typeface="Baskerville Old Face" panose="02020602080505020303" pitchFamily="18" charset="0"/>
              </a:rPr>
              <a:t>TweetTokenizer</a:t>
            </a:r>
            <a:r>
              <a:rPr lang="en-US" sz="1200" dirty="0">
                <a:latin typeface="Baskerville Old Face" panose="02020602080505020303" pitchFamily="18" charset="0"/>
              </a:rPr>
              <a:t> as well as matplotlib, pandas, </a:t>
            </a:r>
            <a:r>
              <a:rPr lang="en-US" sz="1200" dirty="0" err="1">
                <a:latin typeface="Baskerville Old Face" panose="02020602080505020303" pitchFamily="18" charset="0"/>
              </a:rPr>
              <a:t>numpy</a:t>
            </a:r>
            <a:r>
              <a:rPr lang="en-US" sz="1200" dirty="0">
                <a:latin typeface="Baskerville Old Face" panose="02020602080505020303" pitchFamily="18" charset="0"/>
              </a:rPr>
              <a:t>, and a few other libraries.</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a:latin typeface="Baskerville Old Face" panose="02020602080505020303" pitchFamily="18" charset="0"/>
              </a:rPr>
              <a:t>Coding: </a:t>
            </a:r>
            <a:r>
              <a:rPr lang="en-US" sz="1200" dirty="0">
                <a:latin typeface="Baskerville Old Face" panose="02020602080505020303" pitchFamily="18" charset="0"/>
              </a:rPr>
              <a:t>Parsing out lines by season, character, and episode. Creating cleaned databases by filtering regular words against swear, profane, racial, political, or offensive words into a list and sorting them by season.    </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a:latin typeface="Baskerville Old Face" panose="02020602080505020303" pitchFamily="18" charset="0"/>
              </a:rPr>
              <a:t>Sentiment Analysis: </a:t>
            </a:r>
            <a:r>
              <a:rPr lang="en-US" sz="1200" dirty="0">
                <a:latin typeface="Baskerville Old Face" panose="02020602080505020303" pitchFamily="18" charset="0"/>
              </a:rPr>
              <a:t>Running a sentiment analysis to score words as positive or offensive using </a:t>
            </a:r>
            <a:r>
              <a:rPr lang="en-US" sz="1200" dirty="0" err="1">
                <a:latin typeface="Baskerville Old Face" panose="02020602080505020303" pitchFamily="18" charset="0"/>
              </a:rPr>
              <a:t>VaderSentiment</a:t>
            </a:r>
            <a:r>
              <a:rPr lang="en-US" sz="1200" dirty="0">
                <a:latin typeface="Baskerville Old Face" panose="02020602080505020303" pitchFamily="18" charset="0"/>
              </a:rPr>
              <a:t>. </a:t>
            </a:r>
          </a:p>
          <a:p>
            <a:pPr marL="342900" indent="-342900">
              <a:buAutoNum type="arabicPeriod"/>
            </a:pPr>
            <a:endParaRPr lang="en-US" sz="1200" dirty="0">
              <a:latin typeface="Baskerville Old Face" panose="02020602080505020303" pitchFamily="18" charset="0"/>
            </a:endParaRPr>
          </a:p>
          <a:p>
            <a:pPr marL="342900" indent="-342900">
              <a:buAutoNum type="arabicPeriod"/>
            </a:pPr>
            <a:r>
              <a:rPr lang="en-US" sz="1200" b="1" dirty="0">
                <a:latin typeface="Baskerville Old Face" panose="02020602080505020303" pitchFamily="18" charset="0"/>
              </a:rPr>
              <a:t>Analyzing and plotting our results: </a:t>
            </a:r>
            <a:r>
              <a:rPr lang="en-US" sz="1200" dirty="0">
                <a:latin typeface="Baskerville Old Face" panose="02020602080505020303" pitchFamily="18" charset="0"/>
              </a:rPr>
              <a:t>We used linear regression, sentiment analysis, statistical regression and statistical significance. </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5</a:t>
            </a:fld>
            <a:endParaRPr lang="en-US"/>
          </a:p>
        </p:txBody>
      </p:sp>
    </p:spTree>
    <p:extLst>
      <p:ext uri="{BB962C8B-B14F-4D97-AF65-F5344CB8AC3E}">
        <p14:creationId xmlns:p14="http://schemas.microsoft.com/office/powerpoint/2010/main" val="1614713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Lynne</a:t>
            </a:r>
          </a:p>
        </p:txBody>
      </p:sp>
      <p:sp>
        <p:nvSpPr>
          <p:cNvPr id="4" name="Slide Number Placeholder 3"/>
          <p:cNvSpPr>
            <a:spLocks noGrp="1"/>
          </p:cNvSpPr>
          <p:nvPr>
            <p:ph type="sldNum" sz="quarter" idx="5"/>
          </p:nvPr>
        </p:nvSpPr>
        <p:spPr/>
        <p:txBody>
          <a:bodyPr/>
          <a:lstStyle/>
          <a:p>
            <a:fld id="{1CC71777-E0DF-466A-A6C1-9D80C886A92D}" type="slidenum">
              <a:rPr lang="en-US" smtClean="0"/>
              <a:t>6</a:t>
            </a:fld>
            <a:endParaRPr lang="en-US"/>
          </a:p>
        </p:txBody>
      </p:sp>
    </p:spTree>
    <p:extLst>
      <p:ext uri="{BB962C8B-B14F-4D97-AF65-F5344CB8AC3E}">
        <p14:creationId xmlns:p14="http://schemas.microsoft.com/office/powerpoint/2010/main" val="1535763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Lynne</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7</a:t>
            </a:fld>
            <a:endParaRPr lang="en-US"/>
          </a:p>
        </p:txBody>
      </p:sp>
    </p:spTree>
    <p:extLst>
      <p:ext uri="{BB962C8B-B14F-4D97-AF65-F5344CB8AC3E}">
        <p14:creationId xmlns:p14="http://schemas.microsoft.com/office/powerpoint/2010/main" val="4055046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Lynne</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8</a:t>
            </a:fld>
            <a:endParaRPr lang="en-US"/>
          </a:p>
        </p:txBody>
      </p:sp>
    </p:spTree>
    <p:extLst>
      <p:ext uri="{BB962C8B-B14F-4D97-AF65-F5344CB8AC3E}">
        <p14:creationId xmlns:p14="http://schemas.microsoft.com/office/powerpoint/2010/main" val="16861855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Lynne</a:t>
            </a:r>
          </a:p>
          <a:p>
            <a:endParaRPr lang="en-US" dirty="0"/>
          </a:p>
        </p:txBody>
      </p:sp>
      <p:sp>
        <p:nvSpPr>
          <p:cNvPr id="4" name="Slide Number Placeholder 3"/>
          <p:cNvSpPr>
            <a:spLocks noGrp="1"/>
          </p:cNvSpPr>
          <p:nvPr>
            <p:ph type="sldNum" sz="quarter" idx="5"/>
          </p:nvPr>
        </p:nvSpPr>
        <p:spPr/>
        <p:txBody>
          <a:bodyPr/>
          <a:lstStyle/>
          <a:p>
            <a:fld id="{1CC71777-E0DF-466A-A6C1-9D80C886A92D}" type="slidenum">
              <a:rPr lang="en-US" smtClean="0"/>
              <a:t>9</a:t>
            </a:fld>
            <a:endParaRPr lang="en-US"/>
          </a:p>
        </p:txBody>
      </p:sp>
    </p:spTree>
    <p:extLst>
      <p:ext uri="{BB962C8B-B14F-4D97-AF65-F5344CB8AC3E}">
        <p14:creationId xmlns:p14="http://schemas.microsoft.com/office/powerpoint/2010/main" val="1978316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43531D81-3A5C-4F87-87E3-BA9E474CC59C}" type="datetimeFigureOut">
              <a:rPr lang="en-US" smtClean="0"/>
              <a:t>5/2/2022</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11893894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531D81-3A5C-4F87-87E3-BA9E474CC59C}" type="datetimeFigureOut">
              <a:rPr lang="en-US" smtClean="0"/>
              <a:t>5/2/2022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2363245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531D81-3A5C-4F87-87E3-BA9E474CC59C}" type="datetimeFigureOut">
              <a:rPr lang="en-US" smtClean="0"/>
              <a:t>5/2/2022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3138884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531D81-3A5C-4F87-87E3-BA9E474CC59C}" type="datetimeFigureOut">
              <a:rPr lang="en-US" smtClean="0"/>
              <a:t>5/2/2022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3755282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531D81-3A5C-4F87-87E3-BA9E474CC59C}" type="datetimeFigureOut">
              <a:rPr lang="en-US" smtClean="0"/>
              <a:t>5/2/2022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1591855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531D81-3A5C-4F87-87E3-BA9E474CC59C}" type="datetimeFigureOut">
              <a:rPr lang="en-US" smtClean="0"/>
              <a:t>5/2/2022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2266639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531D81-3A5C-4F87-87E3-BA9E474CC59C}" type="datetimeFigureOut">
              <a:rPr lang="en-US" smtClean="0"/>
              <a:t>5/2/2022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579733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531D81-3A5C-4F87-87E3-BA9E474CC59C}" type="datetimeFigureOut">
              <a:rPr lang="en-US" smtClean="0"/>
              <a:t>5/2/2022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662673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531D81-3A5C-4F87-87E3-BA9E474CC59C}" type="datetimeFigureOut">
              <a:rPr lang="en-US" smtClean="0"/>
              <a:t>5/2/2022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144B7E-E763-4F11-8FFE-2D232CC7FA5C}" type="slidenum">
              <a:rPr lang="en-US" smtClean="0"/>
              <a:t>‹#›</a:t>
            </a:fld>
            <a:endParaRPr lang="en-US"/>
          </a:p>
        </p:txBody>
      </p:sp>
    </p:spTree>
    <p:extLst>
      <p:ext uri="{BB962C8B-B14F-4D97-AF65-F5344CB8AC3E}">
        <p14:creationId xmlns:p14="http://schemas.microsoft.com/office/powerpoint/2010/main" val="2103662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43531D81-3A5C-4F87-87E3-BA9E474CC59C}" type="datetimeFigureOut">
              <a:rPr lang="en-US" smtClean="0"/>
              <a:t>5/2/2022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913701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43531D81-3A5C-4F87-87E3-BA9E474CC59C}" type="datetimeFigureOut">
              <a:rPr lang="en-US" smtClean="0"/>
              <a:t>5/2/2022</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2873095200"/>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tile tx="0" ty="0" sx="100000" sy="100000" flip="xy"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43531D81-3A5C-4F87-87E3-BA9E474CC59C}" type="datetimeFigureOut">
              <a:rPr lang="en-US" smtClean="0"/>
              <a:t>5/2/2022</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20144B7E-E763-4F11-8FFE-2D232CC7FA5C}" type="slidenum">
              <a:rPr lang="en-US" smtClean="0"/>
              <a:t>‹#›</a:t>
            </a:fld>
            <a:endParaRPr lang="en-US"/>
          </a:p>
        </p:txBody>
      </p:sp>
    </p:spTree>
    <p:extLst>
      <p:ext uri="{BB962C8B-B14F-4D97-AF65-F5344CB8AC3E}">
        <p14:creationId xmlns:p14="http://schemas.microsoft.com/office/powerpoint/2010/main" val="23569904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jpg"/></Relationships>
</file>

<file path=ppt/slides/_rels/slide1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jpg"/></Relationships>
</file>

<file path=ppt/slides/_rels/slide1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jpeg"/></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3.jpg"/></Relationships>
</file>

<file path=ppt/slides/_rels/slide1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jpg"/></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jpg"/></Relationships>
</file>

<file path=ppt/slides/_rels/slide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21.jpg"/></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23.jpg"/></Relationships>
</file>

<file path=ppt/slides/_rels/slide2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28.jpg"/></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8.jpg"/></Relationships>
</file>

<file path=ppt/slides/_rels/slide2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hyperlink" Target="https://southpark.fandom.com/wiki/So" TargetMode="External"/><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2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42.jpg"/></Relationships>
</file>

<file path=ppt/slides/_rels/slide2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3.jpg"/></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tile tx="0" ty="0" sx="100000" sy="100000" flip="xy"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8BB95-B8FF-4C61-B8BF-B0A4EEFF0A13}"/>
              </a:ext>
            </a:extLst>
          </p:cNvPr>
          <p:cNvSpPr>
            <a:spLocks noGrp="1"/>
          </p:cNvSpPr>
          <p:nvPr>
            <p:ph type="ctrTitle"/>
          </p:nvPr>
        </p:nvSpPr>
        <p:spPr>
          <a:xfrm>
            <a:off x="281344" y="1205812"/>
            <a:ext cx="5022094" cy="1101771"/>
          </a:xfrm>
        </p:spPr>
        <p:txBody>
          <a:bodyPr>
            <a:normAutofit/>
          </a:bodyPr>
          <a:lstStyle/>
          <a:p>
            <a:pPr algn="ctr"/>
            <a:r>
              <a:rPr lang="en-US" sz="6000" b="1" dirty="0" err="1">
                <a:solidFill>
                  <a:schemeClr val="tx1"/>
                </a:solidFill>
                <a:latin typeface="Baskerville Old Face" panose="02020602080505020303" pitchFamily="18" charset="0"/>
              </a:rPr>
              <a:t>Tegridy</a:t>
            </a:r>
            <a:r>
              <a:rPr lang="en-US" sz="6000" b="1" dirty="0">
                <a:solidFill>
                  <a:schemeClr val="tx1"/>
                </a:solidFill>
                <a:latin typeface="Baskerville Old Face" panose="02020602080505020303" pitchFamily="18" charset="0"/>
              </a:rPr>
              <a:t> Farms</a:t>
            </a:r>
          </a:p>
        </p:txBody>
      </p:sp>
      <p:sp>
        <p:nvSpPr>
          <p:cNvPr id="3" name="Subtitle 2">
            <a:extLst>
              <a:ext uri="{FF2B5EF4-FFF2-40B4-BE49-F238E27FC236}">
                <a16:creationId xmlns:a16="http://schemas.microsoft.com/office/drawing/2014/main" id="{058A72F2-3376-4D0C-A4D8-BDC51BA89487}"/>
              </a:ext>
            </a:extLst>
          </p:cNvPr>
          <p:cNvSpPr>
            <a:spLocks noGrp="1"/>
          </p:cNvSpPr>
          <p:nvPr>
            <p:ph type="subTitle" idx="1"/>
          </p:nvPr>
        </p:nvSpPr>
        <p:spPr>
          <a:xfrm>
            <a:off x="838959" y="3100230"/>
            <a:ext cx="4141559" cy="2729070"/>
          </a:xfrm>
        </p:spPr>
        <p:txBody>
          <a:bodyPr>
            <a:normAutofit/>
          </a:bodyPr>
          <a:lstStyle/>
          <a:p>
            <a:endParaRPr lang="en-US" sz="2800" dirty="0">
              <a:solidFill>
                <a:schemeClr val="tx1"/>
              </a:solidFill>
              <a:latin typeface="Bookman Old Style" panose="02050604050505020204" pitchFamily="18" charset="0"/>
            </a:endParaRPr>
          </a:p>
        </p:txBody>
      </p:sp>
      <p:sp>
        <p:nvSpPr>
          <p:cNvPr id="71" name="Rectangle 70">
            <a:extLst>
              <a:ext uri="{FF2B5EF4-FFF2-40B4-BE49-F238E27FC236}">
                <a16:creationId xmlns:a16="http://schemas.microsoft.com/office/drawing/2014/main" id="{FCA118C4-32A6-466D-8453-BA738103A0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2536" y="0"/>
            <a:ext cx="673946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outh Park' Co-Creator Matt Stone on his $900 Million Deal - Bloomberg">
            <a:extLst>
              <a:ext uri="{FF2B5EF4-FFF2-40B4-BE49-F238E27FC236}">
                <a16:creationId xmlns:a16="http://schemas.microsoft.com/office/drawing/2014/main" id="{3039720E-1A8C-4DD2-A284-031AB05F3C1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641" r="25445" b="-2"/>
          <a:stretch/>
        </p:blipFill>
        <p:spPr bwMode="auto">
          <a:xfrm>
            <a:off x="6096000" y="629265"/>
            <a:ext cx="5452536" cy="558527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EEE3772-C075-467A-9D04-0BB5A8AF32CE}"/>
              </a:ext>
            </a:extLst>
          </p:cNvPr>
          <p:cNvSpPr txBox="1"/>
          <p:nvPr/>
        </p:nvSpPr>
        <p:spPr>
          <a:xfrm>
            <a:off x="419488" y="2307583"/>
            <a:ext cx="4797039" cy="584775"/>
          </a:xfrm>
          <a:prstGeom prst="rect">
            <a:avLst/>
          </a:prstGeom>
          <a:noFill/>
        </p:spPr>
        <p:txBody>
          <a:bodyPr wrap="square">
            <a:spAutoFit/>
          </a:bodyPr>
          <a:lstStyle/>
          <a:p>
            <a:pPr algn="ctr"/>
            <a:r>
              <a:rPr lang="en-US" sz="3200" b="1" dirty="0">
                <a:solidFill>
                  <a:schemeClr val="tx1"/>
                </a:solidFill>
                <a:latin typeface="Baskerville Old Face" panose="02020602080505020303" pitchFamily="18" charset="0"/>
              </a:rPr>
              <a:t>Data Analysis with </a:t>
            </a:r>
            <a:r>
              <a:rPr lang="en-US" sz="3200" b="1" dirty="0" err="1">
                <a:solidFill>
                  <a:schemeClr val="tx1"/>
                </a:solidFill>
                <a:latin typeface="Baskerville Old Face" panose="02020602080505020303" pitchFamily="18" charset="0"/>
              </a:rPr>
              <a:t>Tegridy</a:t>
            </a:r>
            <a:endParaRPr lang="en-US" sz="3200" b="1" dirty="0">
              <a:solidFill>
                <a:schemeClr val="tx1"/>
              </a:solidFill>
              <a:latin typeface="Baskerville Old Face" panose="02020602080505020303" pitchFamily="18" charset="0"/>
            </a:endParaRPr>
          </a:p>
        </p:txBody>
      </p:sp>
      <p:pic>
        <p:nvPicPr>
          <p:cNvPr id="11" name="Picture 10">
            <a:extLst>
              <a:ext uri="{FF2B5EF4-FFF2-40B4-BE49-F238E27FC236}">
                <a16:creationId xmlns:a16="http://schemas.microsoft.com/office/drawing/2014/main" id="{E69A4E52-3AE0-4F0F-8A52-777B64426F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4177" y="3100230"/>
            <a:ext cx="4909567" cy="2936942"/>
          </a:xfrm>
          <a:prstGeom prst="rect">
            <a:avLst/>
          </a:prstGeom>
        </p:spPr>
      </p:pic>
      <p:sp>
        <p:nvSpPr>
          <p:cNvPr id="14" name="Rectangle 13">
            <a:extLst>
              <a:ext uri="{FF2B5EF4-FFF2-40B4-BE49-F238E27FC236}">
                <a16:creationId xmlns:a16="http://schemas.microsoft.com/office/drawing/2014/main" id="{561581CF-C61F-4853-9458-12AEBE53A4D5}"/>
              </a:ext>
            </a:extLst>
          </p:cNvPr>
          <p:cNvSpPr/>
          <p:nvPr/>
        </p:nvSpPr>
        <p:spPr>
          <a:xfrm>
            <a:off x="205385" y="132522"/>
            <a:ext cx="11781230" cy="6612835"/>
          </a:xfrm>
          <a:prstGeom prst="rect">
            <a:avLst/>
          </a:prstGeom>
          <a:noFill/>
          <a:ln>
            <a:solidFill>
              <a:schemeClr val="tx1"/>
            </a:solidFill>
          </a:ln>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56571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880342" y="254650"/>
            <a:ext cx="9524379" cy="85724"/>
          </a:xfrm>
        </p:spPr>
        <p:txBody>
          <a:bodyPr>
            <a:normAutofit fontScale="90000"/>
          </a:bodyPr>
          <a:lstStyle/>
          <a:p>
            <a:r>
              <a:rPr lang="en-US" sz="7200" dirty="0">
                <a:solidFill>
                  <a:schemeClr val="bg1"/>
                </a:solidFill>
                <a:latin typeface="Abadi" panose="020B0604020104020204" pitchFamily="34" charset="0"/>
              </a:rPr>
              <a:t>               </a:t>
            </a:r>
            <a:r>
              <a:rPr lang="en-US" sz="4400" dirty="0">
                <a:solidFill>
                  <a:schemeClr val="bg1"/>
                </a:solidFill>
                <a:latin typeface="Baskerville Old Face" panose="02020602080505020303" pitchFamily="18" charset="0"/>
              </a:rPr>
              <a:t>The Swear List</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EED6B70E-B55A-4DFC-8BD0-9F1925455C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0522" y="702122"/>
            <a:ext cx="5061135" cy="5837732"/>
          </a:xfrm>
          <a:prstGeom prst="rect">
            <a:avLst/>
          </a:prstGeom>
          <a:effectLst>
            <a:glow rad="127000">
              <a:schemeClr val="bg1"/>
            </a:glow>
            <a:outerShdw blurRad="50800" dist="50800" dir="5400000" algn="ctr" rotWithShape="0">
              <a:schemeClr val="bg1"/>
            </a:outerShdw>
          </a:effectLst>
        </p:spPr>
      </p:pic>
      <p:pic>
        <p:nvPicPr>
          <p:cNvPr id="14" name="Picture 13">
            <a:extLst>
              <a:ext uri="{FF2B5EF4-FFF2-40B4-BE49-F238E27FC236}">
                <a16:creationId xmlns:a16="http://schemas.microsoft.com/office/drawing/2014/main" id="{33732E3F-88AE-4048-A688-E971C3B17C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0343" y="702122"/>
            <a:ext cx="4762189" cy="5837732"/>
          </a:xfrm>
          <a:prstGeom prst="rect">
            <a:avLst/>
          </a:prstGeom>
          <a:effectLst>
            <a:glow rad="127000">
              <a:schemeClr val="bg2"/>
            </a:glow>
            <a:outerShdw blurRad="50800" dist="50800" dir="5400000" algn="ctr" rotWithShape="0">
              <a:schemeClr val="bg1"/>
            </a:outerShdw>
          </a:effectLst>
        </p:spPr>
      </p:pic>
      <p:pic>
        <p:nvPicPr>
          <p:cNvPr id="4" name="Picture 3">
            <a:extLst>
              <a:ext uri="{FF2B5EF4-FFF2-40B4-BE49-F238E27FC236}">
                <a16:creationId xmlns:a16="http://schemas.microsoft.com/office/drawing/2014/main" id="{4A9BFE81-550F-4900-A503-10063E88DC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41380" y="1364324"/>
            <a:ext cx="6264123" cy="4469726"/>
          </a:xfrm>
          <a:prstGeom prst="rect">
            <a:avLst/>
          </a:prstGeom>
        </p:spPr>
      </p:pic>
    </p:spTree>
    <p:extLst>
      <p:ext uri="{BB962C8B-B14F-4D97-AF65-F5344CB8AC3E}">
        <p14:creationId xmlns:p14="http://schemas.microsoft.com/office/powerpoint/2010/main" val="26665758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1" y="515547"/>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3" name="TextBox 2">
            <a:extLst>
              <a:ext uri="{FF2B5EF4-FFF2-40B4-BE49-F238E27FC236}">
                <a16:creationId xmlns:a16="http://schemas.microsoft.com/office/drawing/2014/main" id="{8FBE0CCE-0D8D-43BA-9B22-17C566F3D03E}"/>
              </a:ext>
            </a:extLst>
          </p:cNvPr>
          <p:cNvSpPr txBox="1"/>
          <p:nvPr/>
        </p:nvSpPr>
        <p:spPr>
          <a:xfrm>
            <a:off x="2296103" y="1152774"/>
            <a:ext cx="6538137" cy="646331"/>
          </a:xfrm>
          <a:prstGeom prst="rect">
            <a:avLst/>
          </a:prstGeom>
          <a:noFill/>
        </p:spPr>
        <p:txBody>
          <a:bodyPr wrap="square" rtlCol="0">
            <a:spAutoFit/>
          </a:bodyPr>
          <a:lstStyle/>
          <a:p>
            <a:pPr marL="342900" indent="-342900">
              <a:buAutoNum type="arabicPeriod"/>
            </a:pPr>
            <a:endParaRPr lang="en-US" dirty="0">
              <a:latin typeface="Baskerville Old Face" panose="02020602080505020303" pitchFamily="18" charset="0"/>
            </a:endParaRPr>
          </a:p>
          <a:p>
            <a:pPr marL="342900" indent="-342900">
              <a:buAutoNum type="arabicPeriod"/>
            </a:pPr>
            <a:endParaRPr lang="en-US" dirty="0"/>
          </a:p>
        </p:txBody>
      </p:sp>
      <p:sp>
        <p:nvSpPr>
          <p:cNvPr id="15" name="Title 1">
            <a:extLst>
              <a:ext uri="{FF2B5EF4-FFF2-40B4-BE49-F238E27FC236}">
                <a16:creationId xmlns:a16="http://schemas.microsoft.com/office/drawing/2014/main" id="{16AB1026-CDD4-4C6A-A8F8-E14529776DCA}"/>
              </a:ext>
            </a:extLst>
          </p:cNvPr>
          <p:cNvSpPr txBox="1">
            <a:spLocks/>
          </p:cNvSpPr>
          <p:nvPr/>
        </p:nvSpPr>
        <p:spPr>
          <a:xfrm>
            <a:off x="-1146759" y="92995"/>
            <a:ext cx="10288192" cy="1155704"/>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sz="7200" b="0" i="0" u="none" strike="noStrike" kern="1200" cap="none" spc="-120" normalizeH="0" baseline="0" noProof="0" dirty="0">
                <a:ln>
                  <a:noFill/>
                </a:ln>
                <a:solidFill>
                  <a:sysClr val="windowText" lastClr="000000"/>
                </a:solidFill>
                <a:effectLst/>
                <a:uLnTx/>
                <a:uFillTx/>
                <a:latin typeface="Abadi" panose="020B0604020104020204" pitchFamily="34" charset="0"/>
                <a:ea typeface="+mj-ea"/>
                <a:cs typeface="+mj-cs"/>
              </a:rPr>
              <a:t>                     </a:t>
            </a:r>
            <a:r>
              <a:rPr kumimoji="0" lang="en-US" sz="4700" b="0" i="0" u="none" strike="noStrike" kern="1200" cap="none" spc="-120" normalizeH="0" baseline="0" noProof="0" dirty="0">
                <a:ln>
                  <a:noFill/>
                </a:ln>
                <a:solidFill>
                  <a:sysClr val="windowText" lastClr="000000"/>
                </a:solidFill>
                <a:effectLst/>
                <a:uLnTx/>
                <a:uFillTx/>
                <a:latin typeface="Baskerville Old Face" panose="02020602080505020303" pitchFamily="18" charset="0"/>
                <a:ea typeface="+mj-ea"/>
                <a:cs typeface="+mj-cs"/>
              </a:rPr>
              <a:t>The Swear List by Frequency</a:t>
            </a:r>
          </a:p>
        </p:txBody>
      </p:sp>
      <p:pic>
        <p:nvPicPr>
          <p:cNvPr id="5" name="Picture 4">
            <a:extLst>
              <a:ext uri="{FF2B5EF4-FFF2-40B4-BE49-F238E27FC236}">
                <a16:creationId xmlns:a16="http://schemas.microsoft.com/office/drawing/2014/main" id="{4E4C4DD7-603E-43F9-AB16-EA6154D86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888" y="1200737"/>
            <a:ext cx="11664386" cy="5510170"/>
          </a:xfrm>
          <a:prstGeom prst="rect">
            <a:avLst/>
          </a:prstGeom>
        </p:spPr>
      </p:pic>
      <p:pic>
        <p:nvPicPr>
          <p:cNvPr id="9" name="Picture 8">
            <a:extLst>
              <a:ext uri="{FF2B5EF4-FFF2-40B4-BE49-F238E27FC236}">
                <a16:creationId xmlns:a16="http://schemas.microsoft.com/office/drawing/2014/main" id="{FE57135D-3BD6-48FB-B4CA-50F11DE847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58747" y="1522111"/>
            <a:ext cx="3837150" cy="2116034"/>
          </a:xfrm>
          <a:prstGeom prst="rect">
            <a:avLst/>
          </a:prstGeom>
        </p:spPr>
      </p:pic>
    </p:spTree>
    <p:extLst>
      <p:ext uri="{BB962C8B-B14F-4D97-AF65-F5344CB8AC3E}">
        <p14:creationId xmlns:p14="http://schemas.microsoft.com/office/powerpoint/2010/main" val="42137958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1C59C8DB-E577-4E2D-B3AF-AE89354B05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417" y="142187"/>
            <a:ext cx="11675166" cy="6537902"/>
          </a:xfrm>
          <a:prstGeom prst="rect">
            <a:avLst/>
          </a:prstGeom>
        </p:spPr>
      </p:pic>
      <p:sp>
        <p:nvSpPr>
          <p:cNvPr id="12" name="Rectangle 11">
            <a:extLst>
              <a:ext uri="{FF2B5EF4-FFF2-40B4-BE49-F238E27FC236}">
                <a16:creationId xmlns:a16="http://schemas.microsoft.com/office/drawing/2014/main" id="{7D2EFF7C-3F34-451D-AA56-2AC893490B8F}"/>
              </a:ext>
            </a:extLst>
          </p:cNvPr>
          <p:cNvSpPr/>
          <p:nvPr/>
        </p:nvSpPr>
        <p:spPr>
          <a:xfrm>
            <a:off x="2650436" y="178098"/>
            <a:ext cx="7036904" cy="923330"/>
          </a:xfrm>
          <a:prstGeom prst="rect">
            <a:avLst/>
          </a:prstGeom>
          <a:noFill/>
        </p:spPr>
        <p:txBody>
          <a:bodyPr wrap="square" lIns="91440" tIns="45720" rIns="91440" bIns="45720">
            <a:spAutoFit/>
          </a:bodyPr>
          <a:lstStyle/>
          <a:p>
            <a:pPr algn="ctr"/>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Swear Words by Season </a:t>
            </a:r>
          </a:p>
        </p:txBody>
      </p:sp>
      <p:pic>
        <p:nvPicPr>
          <p:cNvPr id="9" name="Picture 8">
            <a:extLst>
              <a:ext uri="{FF2B5EF4-FFF2-40B4-BE49-F238E27FC236}">
                <a16:creationId xmlns:a16="http://schemas.microsoft.com/office/drawing/2014/main" id="{26C7D431-3534-4125-8BA4-75AF044A06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96118" y="1243615"/>
            <a:ext cx="9786027" cy="4888898"/>
          </a:xfrm>
          <a:prstGeom prst="rect">
            <a:avLst/>
          </a:prstGeom>
        </p:spPr>
      </p:pic>
    </p:spTree>
    <p:extLst>
      <p:ext uri="{BB962C8B-B14F-4D97-AF65-F5344CB8AC3E}">
        <p14:creationId xmlns:p14="http://schemas.microsoft.com/office/powerpoint/2010/main" val="40168053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139A0341-CE3E-4006-B17D-F2329C390F3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50099" y="112851"/>
            <a:ext cx="11913705" cy="6546574"/>
          </a:xfrm>
        </p:spPr>
      </p:pic>
      <p:sp>
        <p:nvSpPr>
          <p:cNvPr id="13" name="TextBox 12">
            <a:extLst>
              <a:ext uri="{FF2B5EF4-FFF2-40B4-BE49-F238E27FC236}">
                <a16:creationId xmlns:a16="http://schemas.microsoft.com/office/drawing/2014/main" id="{5D3F85EC-BD18-4FB7-817D-4C9848725DC8}"/>
              </a:ext>
            </a:extLst>
          </p:cNvPr>
          <p:cNvSpPr txBox="1"/>
          <p:nvPr/>
        </p:nvSpPr>
        <p:spPr>
          <a:xfrm>
            <a:off x="2305878" y="325218"/>
            <a:ext cx="8057322"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Swear Words by Character </a:t>
            </a:r>
          </a:p>
        </p:txBody>
      </p:sp>
      <p:pic>
        <p:nvPicPr>
          <p:cNvPr id="9" name="Picture 8">
            <a:extLst>
              <a:ext uri="{FF2B5EF4-FFF2-40B4-BE49-F238E27FC236}">
                <a16:creationId xmlns:a16="http://schemas.microsoft.com/office/drawing/2014/main" id="{635F35CA-30BE-495D-B44E-637536FFF3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0099" y="1156214"/>
            <a:ext cx="11691803" cy="5766667"/>
          </a:xfrm>
          <a:prstGeom prst="rect">
            <a:avLst/>
          </a:prstGeom>
        </p:spPr>
      </p:pic>
    </p:spTree>
    <p:extLst>
      <p:ext uri="{BB962C8B-B14F-4D97-AF65-F5344CB8AC3E}">
        <p14:creationId xmlns:p14="http://schemas.microsoft.com/office/powerpoint/2010/main" val="267730792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0A291855-26F3-4B9F-AE99-E5876B593DB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45774" y="145774"/>
            <a:ext cx="11900452" cy="6546573"/>
          </a:xfrm>
        </p:spPr>
      </p:pic>
      <p:sp>
        <p:nvSpPr>
          <p:cNvPr id="12" name="TextBox 11">
            <a:extLst>
              <a:ext uri="{FF2B5EF4-FFF2-40B4-BE49-F238E27FC236}">
                <a16:creationId xmlns:a16="http://schemas.microsoft.com/office/drawing/2014/main" id="{EA269E1A-76E4-46E7-A25D-525405DCD0EE}"/>
              </a:ext>
            </a:extLst>
          </p:cNvPr>
          <p:cNvSpPr txBox="1"/>
          <p:nvPr/>
        </p:nvSpPr>
        <p:spPr>
          <a:xfrm>
            <a:off x="145777" y="454325"/>
            <a:ext cx="12191997"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Words Sentiment Over Seasons</a:t>
            </a:r>
          </a:p>
        </p:txBody>
      </p:sp>
      <p:pic>
        <p:nvPicPr>
          <p:cNvPr id="9" name="Picture 8">
            <a:extLst>
              <a:ext uri="{FF2B5EF4-FFF2-40B4-BE49-F238E27FC236}">
                <a16:creationId xmlns:a16="http://schemas.microsoft.com/office/drawing/2014/main" id="{C431AA91-F4EC-46BA-B93C-7DAE54EEBA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49430" y="1593873"/>
            <a:ext cx="7957226" cy="4242723"/>
          </a:xfrm>
          <a:prstGeom prst="rect">
            <a:avLst/>
          </a:prstGeom>
        </p:spPr>
      </p:pic>
    </p:spTree>
    <p:extLst>
      <p:ext uri="{BB962C8B-B14F-4D97-AF65-F5344CB8AC3E}">
        <p14:creationId xmlns:p14="http://schemas.microsoft.com/office/powerpoint/2010/main" val="226134119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139A0341-CE3E-4006-B17D-F2329C390F3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2763" y="155713"/>
            <a:ext cx="11913705" cy="6546574"/>
          </a:xfrm>
        </p:spPr>
      </p:pic>
      <p:sp>
        <p:nvSpPr>
          <p:cNvPr id="13" name="TextBox 12">
            <a:extLst>
              <a:ext uri="{FF2B5EF4-FFF2-40B4-BE49-F238E27FC236}">
                <a16:creationId xmlns:a16="http://schemas.microsoft.com/office/drawing/2014/main" id="{5D3F85EC-BD18-4FB7-817D-4C9848725DC8}"/>
              </a:ext>
            </a:extLst>
          </p:cNvPr>
          <p:cNvSpPr txBox="1"/>
          <p:nvPr/>
        </p:nvSpPr>
        <p:spPr>
          <a:xfrm>
            <a:off x="1267549" y="351350"/>
            <a:ext cx="9656901"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err="1">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TextBlob</a:t>
            </a: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 Sentiment Analysis Scoring</a:t>
            </a:r>
          </a:p>
        </p:txBody>
      </p:sp>
      <p:pic>
        <p:nvPicPr>
          <p:cNvPr id="4" name="Picture 3">
            <a:extLst>
              <a:ext uri="{FF2B5EF4-FFF2-40B4-BE49-F238E27FC236}">
                <a16:creationId xmlns:a16="http://schemas.microsoft.com/office/drawing/2014/main" id="{39949352-B98A-4C79-8649-0424BCA598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07115" y="1470760"/>
            <a:ext cx="7159558" cy="4534667"/>
          </a:xfrm>
          <a:prstGeom prst="rect">
            <a:avLst/>
          </a:prstGeom>
          <a:effectLst>
            <a:glow rad="279400">
              <a:schemeClr val="accent1">
                <a:satMod val="175000"/>
              </a:schemeClr>
            </a:glow>
          </a:effectLst>
        </p:spPr>
      </p:pic>
    </p:spTree>
    <p:extLst>
      <p:ext uri="{BB962C8B-B14F-4D97-AF65-F5344CB8AC3E}">
        <p14:creationId xmlns:p14="http://schemas.microsoft.com/office/powerpoint/2010/main" val="927875170"/>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515D9C6-25BD-47BE-B0D4-A482E7F87F55}"/>
              </a:ext>
            </a:extLst>
          </p:cNvPr>
          <p:cNvSpPr txBox="1"/>
          <p:nvPr/>
        </p:nvSpPr>
        <p:spPr>
          <a:xfrm>
            <a:off x="2080592" y="224264"/>
            <a:ext cx="8659940"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4800" b="1" spc="50" dirty="0">
                <a:ln w="9525" cmpd="sng">
                  <a:solidFill>
                    <a:srgbClr val="50B4C8"/>
                  </a:solidFill>
                  <a:prstDash val="solid"/>
                </a:ln>
                <a:solidFill>
                  <a:srgbClr val="70AD47">
                    <a:tint val="1000"/>
                  </a:srgbClr>
                </a:solidFill>
                <a:effectLst>
                  <a:glow rad="38100">
                    <a:srgbClr val="50B4C8">
                      <a:alpha val="40000"/>
                    </a:srgbClr>
                  </a:glow>
                </a:effectLst>
                <a:latin typeface="Calibri Light" panose="020F0302020204030204"/>
              </a:rPr>
              <a:t>Polarity </a:t>
            </a: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Sentiment Over Seasons</a:t>
            </a:r>
          </a:p>
        </p:txBody>
      </p:sp>
      <p:pic>
        <p:nvPicPr>
          <p:cNvPr id="9" name="Picture 8">
            <a:extLst>
              <a:ext uri="{FF2B5EF4-FFF2-40B4-BE49-F238E27FC236}">
                <a16:creationId xmlns:a16="http://schemas.microsoft.com/office/drawing/2014/main" id="{91D2542E-57C4-40F9-AC56-00056D73A6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187" y="224264"/>
            <a:ext cx="11520934" cy="6409472"/>
          </a:xfrm>
          <a:prstGeom prst="rect">
            <a:avLst/>
          </a:prstGeom>
        </p:spPr>
      </p:pic>
      <p:sp>
        <p:nvSpPr>
          <p:cNvPr id="15" name="TextBox 14">
            <a:extLst>
              <a:ext uri="{FF2B5EF4-FFF2-40B4-BE49-F238E27FC236}">
                <a16:creationId xmlns:a16="http://schemas.microsoft.com/office/drawing/2014/main" id="{E2996E17-A763-4D16-96BE-B6298EDFEC6B}"/>
              </a:ext>
            </a:extLst>
          </p:cNvPr>
          <p:cNvSpPr txBox="1"/>
          <p:nvPr/>
        </p:nvSpPr>
        <p:spPr>
          <a:xfrm>
            <a:off x="1766030" y="400143"/>
            <a:ext cx="8659940" cy="707886"/>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4000" b="1" spc="50" dirty="0">
                <a:ln w="9525" cmpd="sng">
                  <a:solidFill>
                    <a:srgbClr val="50B4C8"/>
                  </a:solidFill>
                  <a:prstDash val="solid"/>
                </a:ln>
                <a:solidFill>
                  <a:srgbClr val="70AD47">
                    <a:tint val="1000"/>
                  </a:srgbClr>
                </a:solidFill>
                <a:effectLst>
                  <a:glow rad="38100">
                    <a:srgbClr val="50B4C8">
                      <a:alpha val="40000"/>
                    </a:srgbClr>
                  </a:glow>
                </a:effectLst>
                <a:latin typeface="Calibri Light" panose="020F0302020204030204"/>
              </a:rPr>
              <a:t>Negative</a:t>
            </a:r>
            <a:r>
              <a:rPr kumimoji="0" lang="en-US" sz="40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 Sentiment Over Seasons</a:t>
            </a:r>
          </a:p>
        </p:txBody>
      </p:sp>
      <p:pic>
        <p:nvPicPr>
          <p:cNvPr id="6" name="Picture 5">
            <a:extLst>
              <a:ext uri="{FF2B5EF4-FFF2-40B4-BE49-F238E27FC236}">
                <a16:creationId xmlns:a16="http://schemas.microsoft.com/office/drawing/2014/main" id="{5EBB9600-E518-479A-BA32-AB53E7D44E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05061" y="864981"/>
            <a:ext cx="7901297" cy="5267532"/>
          </a:xfrm>
          <a:prstGeom prst="rect">
            <a:avLst/>
          </a:prstGeom>
        </p:spPr>
      </p:pic>
    </p:spTree>
    <p:extLst>
      <p:ext uri="{BB962C8B-B14F-4D97-AF65-F5344CB8AC3E}">
        <p14:creationId xmlns:p14="http://schemas.microsoft.com/office/powerpoint/2010/main" val="33627299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A267FB48-AE58-4800-A923-1E80B82D69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559" y="145774"/>
            <a:ext cx="11636881" cy="6559826"/>
          </a:xfrm>
          <a:prstGeom prst="rect">
            <a:avLst/>
          </a:prstGeom>
        </p:spPr>
      </p:pic>
      <p:sp>
        <p:nvSpPr>
          <p:cNvPr id="12" name="TextBox 11">
            <a:extLst>
              <a:ext uri="{FF2B5EF4-FFF2-40B4-BE49-F238E27FC236}">
                <a16:creationId xmlns:a16="http://schemas.microsoft.com/office/drawing/2014/main" id="{C515D9C6-25BD-47BE-B0D4-A482E7F87F55}"/>
              </a:ext>
            </a:extLst>
          </p:cNvPr>
          <p:cNvSpPr txBox="1"/>
          <p:nvPr/>
        </p:nvSpPr>
        <p:spPr>
          <a:xfrm>
            <a:off x="2080592" y="291548"/>
            <a:ext cx="8659940"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4800" b="1" spc="50" dirty="0">
                <a:ln w="9525" cmpd="sng">
                  <a:solidFill>
                    <a:srgbClr val="50B4C8"/>
                  </a:solidFill>
                  <a:prstDash val="solid"/>
                </a:ln>
                <a:solidFill>
                  <a:srgbClr val="70AD47">
                    <a:tint val="1000"/>
                  </a:srgbClr>
                </a:solidFill>
                <a:effectLst>
                  <a:glow rad="38100">
                    <a:srgbClr val="50B4C8">
                      <a:alpha val="40000"/>
                    </a:srgbClr>
                  </a:glow>
                </a:effectLst>
                <a:latin typeface="Calibri Light" panose="020F0302020204030204"/>
              </a:rPr>
              <a:t>Positive</a:t>
            </a: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 Sentiment Over Seasons</a:t>
            </a:r>
          </a:p>
        </p:txBody>
      </p:sp>
      <p:sp>
        <p:nvSpPr>
          <p:cNvPr id="7" name="TextBox 6">
            <a:extLst>
              <a:ext uri="{FF2B5EF4-FFF2-40B4-BE49-F238E27FC236}">
                <a16:creationId xmlns:a16="http://schemas.microsoft.com/office/drawing/2014/main" id="{745045C5-7BDB-43B1-B7F7-4C41DFA3643B}"/>
              </a:ext>
            </a:extLst>
          </p:cNvPr>
          <p:cNvSpPr txBox="1"/>
          <p:nvPr/>
        </p:nvSpPr>
        <p:spPr>
          <a:xfrm>
            <a:off x="4971323" y="4977148"/>
            <a:ext cx="3250120" cy="369332"/>
          </a:xfrm>
          <a:prstGeom prst="rect">
            <a:avLst/>
          </a:prstGeom>
          <a:noFill/>
        </p:spPr>
        <p:txBody>
          <a:bodyPr wrap="square" rtlCol="0">
            <a:spAutoFit/>
          </a:bodyPr>
          <a:lstStyle/>
          <a:p>
            <a:r>
              <a:rPr lang="en-US" dirty="0"/>
              <a:t>The r-squared is: 0.713</a:t>
            </a:r>
          </a:p>
        </p:txBody>
      </p:sp>
      <p:pic>
        <p:nvPicPr>
          <p:cNvPr id="5" name="Picture 4">
            <a:extLst>
              <a:ext uri="{FF2B5EF4-FFF2-40B4-BE49-F238E27FC236}">
                <a16:creationId xmlns:a16="http://schemas.microsoft.com/office/drawing/2014/main" id="{235D7214-81E6-49AE-99D5-8BAFD4A896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13243" y="1122545"/>
            <a:ext cx="8517537" cy="5095692"/>
          </a:xfrm>
          <a:prstGeom prst="rect">
            <a:avLst/>
          </a:prstGeom>
        </p:spPr>
      </p:pic>
    </p:spTree>
    <p:extLst>
      <p:ext uri="{BB962C8B-B14F-4D97-AF65-F5344CB8AC3E}">
        <p14:creationId xmlns:p14="http://schemas.microsoft.com/office/powerpoint/2010/main" val="34975138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8EAA048D-13FB-47E6-874B-DA01A523A7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2375" y="272374"/>
            <a:ext cx="11653736" cy="6284069"/>
          </a:xfrm>
          <a:prstGeom prst="rect">
            <a:avLst/>
          </a:prstGeom>
        </p:spPr>
      </p:pic>
      <p:sp>
        <p:nvSpPr>
          <p:cNvPr id="12" name="TextBox 11">
            <a:extLst>
              <a:ext uri="{FF2B5EF4-FFF2-40B4-BE49-F238E27FC236}">
                <a16:creationId xmlns:a16="http://schemas.microsoft.com/office/drawing/2014/main" id="{5418F5E5-1300-4FB0-93D9-201282CD4A4F}"/>
              </a:ext>
            </a:extLst>
          </p:cNvPr>
          <p:cNvSpPr txBox="1"/>
          <p:nvPr/>
        </p:nvSpPr>
        <p:spPr>
          <a:xfrm>
            <a:off x="998707" y="517625"/>
            <a:ext cx="10194586" cy="707886"/>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Subjectivity Over Seasons</a:t>
            </a:r>
          </a:p>
        </p:txBody>
      </p:sp>
      <p:pic>
        <p:nvPicPr>
          <p:cNvPr id="4" name="Picture 3">
            <a:extLst>
              <a:ext uri="{FF2B5EF4-FFF2-40B4-BE49-F238E27FC236}">
                <a16:creationId xmlns:a16="http://schemas.microsoft.com/office/drawing/2014/main" id="{D8BF940A-281F-4D2C-B4C0-94DCA1F6E53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51977" y="1225511"/>
            <a:ext cx="8572968" cy="4907002"/>
          </a:xfrm>
          <a:prstGeom prst="rect">
            <a:avLst/>
          </a:prstGeom>
        </p:spPr>
      </p:pic>
    </p:spTree>
    <p:extLst>
      <p:ext uri="{BB962C8B-B14F-4D97-AF65-F5344CB8AC3E}">
        <p14:creationId xmlns:p14="http://schemas.microsoft.com/office/powerpoint/2010/main" val="41586953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AF0E95C5-1E37-4119-B78E-C625624553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127" y="170762"/>
            <a:ext cx="11867745" cy="6516476"/>
          </a:xfrm>
          <a:prstGeom prst="rect">
            <a:avLst/>
          </a:prstGeom>
        </p:spPr>
      </p:pic>
      <p:pic>
        <p:nvPicPr>
          <p:cNvPr id="13" name="Picture 12">
            <a:extLst>
              <a:ext uri="{FF2B5EF4-FFF2-40B4-BE49-F238E27FC236}">
                <a16:creationId xmlns:a16="http://schemas.microsoft.com/office/drawing/2014/main" id="{76E0E8D7-B136-4A9A-8454-7A88E44EF4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2127" y="1041833"/>
            <a:ext cx="7026002" cy="5697663"/>
          </a:xfrm>
          <a:prstGeom prst="rect">
            <a:avLst/>
          </a:prstGeom>
        </p:spPr>
      </p:pic>
      <p:sp>
        <p:nvSpPr>
          <p:cNvPr id="15" name="Rectangle 14">
            <a:extLst>
              <a:ext uri="{FF2B5EF4-FFF2-40B4-BE49-F238E27FC236}">
                <a16:creationId xmlns:a16="http://schemas.microsoft.com/office/drawing/2014/main" id="{8EA9FA3A-8A3B-4E41-BE20-0F74A7623D48}"/>
              </a:ext>
            </a:extLst>
          </p:cNvPr>
          <p:cNvSpPr/>
          <p:nvPr/>
        </p:nvSpPr>
        <p:spPr>
          <a:xfrm>
            <a:off x="3205220" y="178098"/>
            <a:ext cx="6096862" cy="923330"/>
          </a:xfrm>
          <a:prstGeom prst="rect">
            <a:avLst/>
          </a:prstGeom>
          <a:noFill/>
        </p:spPr>
        <p:txBody>
          <a:bodyPr wrap="none" lIns="91440" tIns="45720" rIns="91440" bIns="45720">
            <a:spAutoFit/>
          </a:bodyPr>
          <a:lstStyle/>
          <a:p>
            <a:pPr algn="ctr"/>
            <a:r>
              <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rPr>
              <a:t>Polarity over Seasons</a:t>
            </a:r>
          </a:p>
        </p:txBody>
      </p:sp>
    </p:spTree>
    <p:extLst>
      <p:ext uri="{BB962C8B-B14F-4D97-AF65-F5344CB8AC3E}">
        <p14:creationId xmlns:p14="http://schemas.microsoft.com/office/powerpoint/2010/main" val="17101481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378219" y="2155371"/>
            <a:ext cx="5717781" cy="3421346"/>
          </a:xfrm>
        </p:spPr>
        <p:txBody>
          <a:bodyPr/>
          <a:lstStyle/>
          <a:p>
            <a:pPr marL="342900" indent="-342900">
              <a:buFont typeface="Arial" panose="020B0604020202020204" pitchFamily="34" charset="0"/>
              <a:buChar char="•"/>
            </a:pP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3200" spc="0" dirty="0">
                <a:ln w="0"/>
                <a:solidFill>
                  <a:schemeClr val="tx1"/>
                </a:solidFill>
                <a:effectLst>
                  <a:outerShdw blurRad="38100" dist="19050" dir="2700000" algn="tl" rotWithShape="0">
                    <a:schemeClr val="dk1">
                      <a:alpha val="40000"/>
                    </a:schemeClr>
                  </a:outerShdw>
                </a:effectLst>
                <a:latin typeface="Baskerville Old Face" panose="02020602080505020303" pitchFamily="18" charset="0"/>
              </a:rPr>
              <a:t>The Background:</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South Park is an comedic animated sitcom that has aired on Comedy Central for over 25 years</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Shows theme and adult humor:</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Dark</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Profane </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Social Satire </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Political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Shows popularity and creators </a:t>
            </a: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19270" y="171450"/>
            <a:ext cx="11853538" cy="6467889"/>
          </a:xfrm>
          <a:prstGeom prst="rect">
            <a:avLst/>
          </a:prstGeom>
          <a:noFill/>
          <a:ln>
            <a:solidFill>
              <a:schemeClr val="tx1"/>
            </a:solidFill>
          </a:ln>
          <a:effectLst>
            <a:glow rad="63500">
              <a:schemeClr val="accent1">
                <a:satMod val="175000"/>
                <a:alpha val="40000"/>
              </a:schemeClr>
            </a:glow>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7FEBCE1-8829-4BB8-B07C-CFE5223EB0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5028" y="1650171"/>
            <a:ext cx="5161788" cy="3213100"/>
          </a:xfrm>
          <a:prstGeom prst="rect">
            <a:avLst/>
          </a:prstGeom>
          <a:effectLst>
            <a:glow rad="127000">
              <a:schemeClr val="bg1"/>
            </a:glow>
          </a:effectLst>
        </p:spPr>
      </p:pic>
      <p:sp>
        <p:nvSpPr>
          <p:cNvPr id="9" name="TextBox 8">
            <a:extLst>
              <a:ext uri="{FF2B5EF4-FFF2-40B4-BE49-F238E27FC236}">
                <a16:creationId xmlns:a16="http://schemas.microsoft.com/office/drawing/2014/main" id="{6AA9B024-8ECB-41DC-AD0A-DD5AC861B11E}"/>
              </a:ext>
            </a:extLst>
          </p:cNvPr>
          <p:cNvSpPr txBox="1"/>
          <p:nvPr/>
        </p:nvSpPr>
        <p:spPr>
          <a:xfrm>
            <a:off x="7083355" y="4890916"/>
            <a:ext cx="4333461" cy="369332"/>
          </a:xfrm>
          <a:prstGeom prst="rect">
            <a:avLst/>
          </a:prstGeom>
          <a:noFill/>
        </p:spPr>
        <p:txBody>
          <a:bodyPr wrap="square" rtlCol="0">
            <a:spAutoFit/>
          </a:bodyPr>
          <a:lstStyle/>
          <a:p>
            <a:r>
              <a:rPr lang="en-US" dirty="0">
                <a:latin typeface="Baskerville Old Face" panose="02020602080505020303" pitchFamily="18" charset="0"/>
              </a:rPr>
              <a:t>*This is us beginning our project</a:t>
            </a:r>
          </a:p>
        </p:txBody>
      </p:sp>
    </p:spTree>
    <p:extLst>
      <p:ext uri="{BB962C8B-B14F-4D97-AF65-F5344CB8AC3E}">
        <p14:creationId xmlns:p14="http://schemas.microsoft.com/office/powerpoint/2010/main" val="2040820543"/>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139A0341-CE3E-4006-B17D-F2329C390F3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2763" y="155713"/>
            <a:ext cx="11913705" cy="6546574"/>
          </a:xfrm>
        </p:spPr>
      </p:pic>
      <p:sp>
        <p:nvSpPr>
          <p:cNvPr id="13" name="TextBox 12">
            <a:extLst>
              <a:ext uri="{FF2B5EF4-FFF2-40B4-BE49-F238E27FC236}">
                <a16:creationId xmlns:a16="http://schemas.microsoft.com/office/drawing/2014/main" id="{5D3F85EC-BD18-4FB7-817D-4C9848725DC8}"/>
              </a:ext>
            </a:extLst>
          </p:cNvPr>
          <p:cNvSpPr txBox="1"/>
          <p:nvPr/>
        </p:nvSpPr>
        <p:spPr>
          <a:xfrm>
            <a:off x="2305878" y="325218"/>
            <a:ext cx="8057322"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Swear Words by Character </a:t>
            </a:r>
          </a:p>
        </p:txBody>
      </p:sp>
      <p:pic>
        <p:nvPicPr>
          <p:cNvPr id="5" name="Picture 4">
            <a:extLst>
              <a:ext uri="{FF2B5EF4-FFF2-40B4-BE49-F238E27FC236}">
                <a16:creationId xmlns:a16="http://schemas.microsoft.com/office/drawing/2014/main" id="{3203C78F-ED30-4ADB-B111-2C97579D50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4687" y="1156214"/>
            <a:ext cx="7828578" cy="5290843"/>
          </a:xfrm>
          <a:prstGeom prst="rect">
            <a:avLst/>
          </a:prstGeom>
        </p:spPr>
      </p:pic>
    </p:spTree>
    <p:extLst>
      <p:ext uri="{BB962C8B-B14F-4D97-AF65-F5344CB8AC3E}">
        <p14:creationId xmlns:p14="http://schemas.microsoft.com/office/powerpoint/2010/main" val="398724456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416B1D9B-161D-419A-B8D9-2D197A72B602}"/>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09490" y="176498"/>
            <a:ext cx="11757224" cy="6502598"/>
          </a:xfrm>
        </p:spPr>
      </p:pic>
      <p:sp>
        <p:nvSpPr>
          <p:cNvPr id="13" name="TextBox 12">
            <a:extLst>
              <a:ext uri="{FF2B5EF4-FFF2-40B4-BE49-F238E27FC236}">
                <a16:creationId xmlns:a16="http://schemas.microsoft.com/office/drawing/2014/main" id="{6157E2FD-E8EC-4F54-AC75-DD71F498BBDE}"/>
              </a:ext>
            </a:extLst>
          </p:cNvPr>
          <p:cNvSpPr txBox="1"/>
          <p:nvPr/>
        </p:nvSpPr>
        <p:spPr>
          <a:xfrm>
            <a:off x="1987826" y="176498"/>
            <a:ext cx="8680174"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50" normalizeH="0" baseline="0" noProof="0" dirty="0">
                <a:ln w="9525" cmpd="sng">
                  <a:solidFill>
                    <a:srgbClr val="50B4C8"/>
                  </a:solidFill>
                  <a:prstDash val="solid"/>
                </a:ln>
                <a:solidFill>
                  <a:srgbClr val="70AD47">
                    <a:tint val="1000"/>
                  </a:srgbClr>
                </a:solidFill>
                <a:effectLst>
                  <a:glow rad="38100">
                    <a:srgbClr val="50B4C8">
                      <a:alpha val="40000"/>
                    </a:srgbClr>
                  </a:glow>
                </a:effectLst>
                <a:uLnTx/>
                <a:uFillTx/>
                <a:latin typeface="Calibri Light" panose="020F0302020204030204"/>
                <a:ea typeface="+mn-ea"/>
                <a:cs typeface="+mn-cs"/>
              </a:rPr>
              <a:t>Swear Words by Season</a:t>
            </a:r>
          </a:p>
        </p:txBody>
      </p:sp>
      <p:pic>
        <p:nvPicPr>
          <p:cNvPr id="19" name="Picture 18">
            <a:extLst>
              <a:ext uri="{FF2B5EF4-FFF2-40B4-BE49-F238E27FC236}">
                <a16:creationId xmlns:a16="http://schemas.microsoft.com/office/drawing/2014/main" id="{56FDE8B2-E1A9-423A-A765-91296BC744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1957" y="1382634"/>
            <a:ext cx="9186852" cy="4749879"/>
          </a:xfrm>
          <a:prstGeom prst="rect">
            <a:avLst/>
          </a:prstGeom>
        </p:spPr>
      </p:pic>
    </p:spTree>
    <p:extLst>
      <p:ext uri="{BB962C8B-B14F-4D97-AF65-F5344CB8AC3E}">
        <p14:creationId xmlns:p14="http://schemas.microsoft.com/office/powerpoint/2010/main" val="150600439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15E0C7C9-D4E5-4BDD-9397-CB6471989884}"/>
              </a:ext>
            </a:extLst>
          </p:cNvPr>
          <p:cNvSpPr/>
          <p:nvPr/>
        </p:nvSpPr>
        <p:spPr>
          <a:xfrm>
            <a:off x="175098" y="252919"/>
            <a:ext cx="11789923" cy="6352162"/>
          </a:xfrm>
          <a:prstGeom prst="rect">
            <a:avLst/>
          </a:prstGeom>
          <a:noFill/>
          <a:ln>
            <a:solidFill>
              <a:schemeClr val="tx1"/>
            </a:solidFill>
          </a:ln>
          <a:effectLst>
            <a:glow rad="1397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A539A70-17E9-4A29-AF25-0AF54255D363}"/>
              </a:ext>
            </a:extLst>
          </p:cNvPr>
          <p:cNvSpPr txBox="1"/>
          <p:nvPr/>
        </p:nvSpPr>
        <p:spPr>
          <a:xfrm>
            <a:off x="466928" y="356155"/>
            <a:ext cx="8229598" cy="707886"/>
          </a:xfrm>
          <a:prstGeom prst="rect">
            <a:avLst/>
          </a:prstGeom>
          <a:noFill/>
        </p:spPr>
        <p:txBody>
          <a:bodyPr wrap="square" rtlCol="0">
            <a:spAutoFit/>
          </a:bodyPr>
          <a:lstStyle/>
          <a:p>
            <a:r>
              <a:rPr lang="en-US" sz="4000" dirty="0">
                <a:latin typeface="Baskerville Old Face" panose="02020602080505020303" pitchFamily="18" charset="0"/>
              </a:rPr>
              <a:t>Conclusion: </a:t>
            </a:r>
          </a:p>
        </p:txBody>
      </p:sp>
      <p:sp>
        <p:nvSpPr>
          <p:cNvPr id="11" name="TextBox 10">
            <a:extLst>
              <a:ext uri="{FF2B5EF4-FFF2-40B4-BE49-F238E27FC236}">
                <a16:creationId xmlns:a16="http://schemas.microsoft.com/office/drawing/2014/main" id="{0DB67C2B-0A51-4673-B8FE-20A5D963D5AC}"/>
              </a:ext>
            </a:extLst>
          </p:cNvPr>
          <p:cNvSpPr txBox="1"/>
          <p:nvPr/>
        </p:nvSpPr>
        <p:spPr>
          <a:xfrm>
            <a:off x="638349" y="5284821"/>
            <a:ext cx="10863420" cy="1200329"/>
          </a:xfrm>
          <a:prstGeom prst="rect">
            <a:avLst/>
          </a:prstGeom>
          <a:noFill/>
        </p:spPr>
        <p:txBody>
          <a:bodyPr wrap="square" rtlCol="0">
            <a:spAutoFit/>
          </a:bodyPr>
          <a:lstStyle/>
          <a:p>
            <a:r>
              <a:rPr lang="en-US" sz="2400" dirty="0">
                <a:latin typeface="Baskerville Old Face" panose="02020602080505020303" pitchFamily="18" charset="0"/>
              </a:rPr>
              <a:t>We reject our Null Hypothesis:  South Park has not changed at all over time (H0: M in M = 0). In favor for the Alternative Hypothesis 1: SouthPark has become less offensive over time  (HA1: M &lt; 0). </a:t>
            </a:r>
          </a:p>
        </p:txBody>
      </p:sp>
      <p:pic>
        <p:nvPicPr>
          <p:cNvPr id="4" name="Picture 3">
            <a:extLst>
              <a:ext uri="{FF2B5EF4-FFF2-40B4-BE49-F238E27FC236}">
                <a16:creationId xmlns:a16="http://schemas.microsoft.com/office/drawing/2014/main" id="{C3344BAD-D48B-4776-A15F-6D0F010A4B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4070" y="381561"/>
            <a:ext cx="4911978" cy="2580035"/>
          </a:xfrm>
          <a:prstGeom prst="rect">
            <a:avLst/>
          </a:prstGeom>
        </p:spPr>
      </p:pic>
      <p:pic>
        <p:nvPicPr>
          <p:cNvPr id="15" name="Picture 14">
            <a:extLst>
              <a:ext uri="{FF2B5EF4-FFF2-40B4-BE49-F238E27FC236}">
                <a16:creationId xmlns:a16="http://schemas.microsoft.com/office/drawing/2014/main" id="{4E7EE64C-AD6C-4E7A-97BC-3EB9B598BE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12461" y="2867509"/>
            <a:ext cx="7451386" cy="2349584"/>
          </a:xfrm>
          <a:prstGeom prst="rect">
            <a:avLst/>
          </a:prstGeom>
        </p:spPr>
      </p:pic>
    </p:spTree>
    <p:extLst>
      <p:ext uri="{BB962C8B-B14F-4D97-AF65-F5344CB8AC3E}">
        <p14:creationId xmlns:p14="http://schemas.microsoft.com/office/powerpoint/2010/main" val="383641734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4D975C8-7879-4987-B8BF-B3EFE135B57C}"/>
              </a:ext>
            </a:extLst>
          </p:cNvPr>
          <p:cNvSpPr txBox="1"/>
          <p:nvPr/>
        </p:nvSpPr>
        <p:spPr>
          <a:xfrm>
            <a:off x="1565871" y="79226"/>
            <a:ext cx="9342781" cy="830997"/>
          </a:xfrm>
          <a:prstGeom prst="rect">
            <a:avLst/>
          </a:prstGeom>
          <a:noFill/>
        </p:spPr>
        <p:txBody>
          <a:bodyPr wrap="square" rtlCol="0">
            <a:spAutoFit/>
          </a:bodyPr>
          <a:lstStyle/>
          <a:p>
            <a:r>
              <a:rPr lang="en-US" sz="4800" dirty="0">
                <a:latin typeface="Baskerville Old Face" panose="02020602080505020303" pitchFamily="18" charset="0"/>
              </a:rPr>
              <a:t>Limitations: </a:t>
            </a:r>
          </a:p>
        </p:txBody>
      </p:sp>
      <p:sp>
        <p:nvSpPr>
          <p:cNvPr id="5" name="TextBox 4">
            <a:extLst>
              <a:ext uri="{FF2B5EF4-FFF2-40B4-BE49-F238E27FC236}">
                <a16:creationId xmlns:a16="http://schemas.microsoft.com/office/drawing/2014/main" id="{6A4AD5E4-C90A-4C7C-A2E6-4B619935E4F0}"/>
              </a:ext>
            </a:extLst>
          </p:cNvPr>
          <p:cNvSpPr txBox="1"/>
          <p:nvPr/>
        </p:nvSpPr>
        <p:spPr>
          <a:xfrm>
            <a:off x="226979" y="2267174"/>
            <a:ext cx="10947437" cy="4801314"/>
          </a:xfrm>
          <a:prstGeom prst="rect">
            <a:avLst/>
          </a:prstGeom>
          <a:noFill/>
        </p:spPr>
        <p:txBody>
          <a:bodyPr wrap="square" rtlCol="0">
            <a:spAutoFit/>
          </a:bodyPr>
          <a:lstStyle/>
          <a:p>
            <a:pPr marL="342900" indent="-342900">
              <a:buFont typeface="+mj-lt"/>
              <a:buAutoNum type="arabicPeriod"/>
            </a:pPr>
            <a:r>
              <a:rPr lang="en-US" dirty="0">
                <a:latin typeface="Baskerville Old Face" panose="02020602080505020303" pitchFamily="18" charset="0"/>
              </a:rPr>
              <a:t>Initially Kaggle had only seasons 1-18 </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r>
              <a:rPr lang="en-US" dirty="0">
                <a:latin typeface="Baskerville Old Face" panose="02020602080505020303" pitchFamily="18" charset="0"/>
              </a:rPr>
              <a:t>VBA Scripting to Scrape Data Seasons 19-25</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r>
              <a:rPr lang="en-US" dirty="0">
                <a:latin typeface="Baskerville Old Face" panose="02020602080505020303" pitchFamily="18" charset="0"/>
              </a:rPr>
              <a:t>COVID in 2020 </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r>
              <a:rPr lang="en-US" dirty="0">
                <a:latin typeface="Baskerville Old Face" panose="02020602080505020303" pitchFamily="18" charset="0"/>
              </a:rPr>
              <a:t>Sentiment Analysis and context</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r>
              <a:rPr lang="en-US" dirty="0">
                <a:latin typeface="Baskerville Old Face" panose="02020602080505020303" pitchFamily="18" charset="0"/>
              </a:rPr>
              <a:t>Only used one Sentiment Analysis</a:t>
            </a: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endParaRPr lang="en-US" dirty="0">
              <a:latin typeface="Baskerville Old Face" panose="02020602080505020303" pitchFamily="18" charset="0"/>
            </a:endParaRPr>
          </a:p>
          <a:p>
            <a:pPr marL="342900" indent="-342900">
              <a:buFont typeface="+mj-lt"/>
              <a:buAutoNum type="arabicPeriod"/>
            </a:pPr>
            <a:endParaRPr lang="en-US" dirty="0"/>
          </a:p>
          <a:p>
            <a:endParaRPr lang="en-US" dirty="0"/>
          </a:p>
          <a:p>
            <a:pPr marL="342900" indent="-342900">
              <a:buFont typeface="+mj-lt"/>
              <a:buAutoNum type="arabicPeriod"/>
            </a:pPr>
            <a:endParaRPr lang="en-US" dirty="0"/>
          </a:p>
          <a:p>
            <a:endParaRPr lang="en-US" dirty="0"/>
          </a:p>
          <a:p>
            <a:endParaRPr lang="en-US" dirty="0"/>
          </a:p>
          <a:p>
            <a:endParaRPr lang="en-US" dirty="0"/>
          </a:p>
        </p:txBody>
      </p:sp>
      <p:pic>
        <p:nvPicPr>
          <p:cNvPr id="7" name="Picture 6">
            <a:extLst>
              <a:ext uri="{FF2B5EF4-FFF2-40B4-BE49-F238E27FC236}">
                <a16:creationId xmlns:a16="http://schemas.microsoft.com/office/drawing/2014/main" id="{B4068074-65AA-4CB4-9130-A503BE8FA4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0505" y="1245140"/>
            <a:ext cx="6571791" cy="4367719"/>
          </a:xfrm>
          <a:prstGeom prst="rect">
            <a:avLst/>
          </a:prstGeom>
          <a:effectLst>
            <a:glow rad="190500">
              <a:schemeClr val="tx1">
                <a:alpha val="40000"/>
              </a:schemeClr>
            </a:glow>
          </a:effectLst>
        </p:spPr>
      </p:pic>
    </p:spTree>
    <p:extLst>
      <p:ext uri="{BB962C8B-B14F-4D97-AF65-F5344CB8AC3E}">
        <p14:creationId xmlns:p14="http://schemas.microsoft.com/office/powerpoint/2010/main" val="28504308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1223735"/>
            <a:ext cx="3947998" cy="4908778"/>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7A7AE3B2-E5BA-426D-BB3C-C3B053B4B713}"/>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863278" y="1223735"/>
            <a:ext cx="7220679" cy="4243210"/>
          </a:xfrm>
        </p:spPr>
      </p:pic>
      <p:sp>
        <p:nvSpPr>
          <p:cNvPr id="7" name="TextBox 6">
            <a:extLst>
              <a:ext uri="{FF2B5EF4-FFF2-40B4-BE49-F238E27FC236}">
                <a16:creationId xmlns:a16="http://schemas.microsoft.com/office/drawing/2014/main" id="{0B31675C-2C1B-416E-BD87-54AD602CBF5E}"/>
              </a:ext>
            </a:extLst>
          </p:cNvPr>
          <p:cNvSpPr txBox="1"/>
          <p:nvPr/>
        </p:nvSpPr>
        <p:spPr>
          <a:xfrm>
            <a:off x="706299" y="300405"/>
            <a:ext cx="4638261" cy="923330"/>
          </a:xfrm>
          <a:prstGeom prst="rect">
            <a:avLst/>
          </a:prstGeom>
          <a:noFill/>
        </p:spPr>
        <p:txBody>
          <a:bodyPr wrap="square" rtlCol="0">
            <a:spAutoFit/>
          </a:bodyPr>
          <a:lstStyle/>
          <a:p>
            <a:r>
              <a:rPr lang="en-US" sz="5400" dirty="0">
                <a:latin typeface="Baskerville Old Face" panose="02020602080505020303" pitchFamily="18" charset="0"/>
              </a:rPr>
              <a:t>Resources: </a:t>
            </a:r>
          </a:p>
        </p:txBody>
      </p:sp>
      <p:sp>
        <p:nvSpPr>
          <p:cNvPr id="4" name="TextBox 3">
            <a:extLst>
              <a:ext uri="{FF2B5EF4-FFF2-40B4-BE49-F238E27FC236}">
                <a16:creationId xmlns:a16="http://schemas.microsoft.com/office/drawing/2014/main" id="{BBE36541-EE31-4297-8010-B952DFB80FA1}"/>
              </a:ext>
            </a:extLst>
          </p:cNvPr>
          <p:cNvSpPr txBox="1"/>
          <p:nvPr/>
        </p:nvSpPr>
        <p:spPr>
          <a:xfrm>
            <a:off x="350196" y="1223735"/>
            <a:ext cx="4513082" cy="4401205"/>
          </a:xfrm>
          <a:prstGeom prst="rect">
            <a:avLst/>
          </a:prstGeom>
          <a:noFill/>
        </p:spPr>
        <p:txBody>
          <a:bodyPr wrap="square" rtlCol="0">
            <a:spAutoFit/>
          </a:bodyPr>
          <a:lstStyle/>
          <a:p>
            <a:pPr marL="342900" indent="-342900">
              <a:buAutoNum type="arabicPeriod"/>
            </a:pPr>
            <a:r>
              <a:rPr lang="en-US" sz="2000" dirty="0">
                <a:latin typeface="Baskerville Old Face" panose="02020602080505020303" pitchFamily="18" charset="0"/>
              </a:rPr>
              <a:t>South Park Dialogue: More than 70,000 lines of dialogue by season, episode, and character.” via Kaggle</a:t>
            </a:r>
          </a:p>
          <a:p>
            <a:pPr marL="342900" indent="-342900">
              <a:buAutoNum type="arabicPeriod"/>
            </a:pPr>
            <a:endParaRPr lang="en-US" sz="2000" dirty="0">
              <a:latin typeface="Baskerville Old Face" panose="02020602080505020303" pitchFamily="18" charset="0"/>
            </a:endParaRPr>
          </a:p>
          <a:p>
            <a:pPr marL="342900" indent="-342900">
              <a:buAutoNum type="arabicPeriod"/>
            </a:pPr>
            <a:r>
              <a:rPr lang="en-US" sz="2000" dirty="0" err="1">
                <a:latin typeface="Baskerville Old Face" panose="02020602080505020303" pitchFamily="18" charset="0"/>
              </a:rPr>
              <a:t>TextBlob</a:t>
            </a:r>
            <a:r>
              <a:rPr lang="en-US" sz="2000" dirty="0">
                <a:latin typeface="Baskerville Old Face" panose="02020602080505020303" pitchFamily="18" charset="0"/>
              </a:rPr>
              <a:t>, NLTK, </a:t>
            </a:r>
            <a:r>
              <a:rPr lang="en-US" sz="2000" dirty="0" err="1">
                <a:latin typeface="Baskerville Old Face" panose="02020602080505020303" pitchFamily="18" charset="0"/>
              </a:rPr>
              <a:t>Sklearn</a:t>
            </a:r>
            <a:r>
              <a:rPr lang="en-US" sz="2000" dirty="0">
                <a:latin typeface="Baskerville Old Face" panose="02020602080505020303" pitchFamily="18" charset="0"/>
              </a:rPr>
              <a:t>, </a:t>
            </a:r>
            <a:r>
              <a:rPr lang="en-US" sz="2000" dirty="0" err="1">
                <a:latin typeface="Baskerville Old Face" panose="02020602080505020303" pitchFamily="18" charset="0"/>
              </a:rPr>
              <a:t>TermColor</a:t>
            </a:r>
            <a:r>
              <a:rPr lang="en-US" sz="2000" dirty="0">
                <a:latin typeface="Baskerville Old Face" panose="02020602080505020303" pitchFamily="18" charset="0"/>
              </a:rPr>
              <a:t>, </a:t>
            </a:r>
            <a:r>
              <a:rPr lang="en-US" sz="2000" dirty="0" err="1">
                <a:latin typeface="Baskerville Old Face" panose="02020602080505020303" pitchFamily="18" charset="0"/>
              </a:rPr>
              <a:t>Better_Profanity</a:t>
            </a:r>
            <a:r>
              <a:rPr lang="en-US" sz="2000" dirty="0">
                <a:latin typeface="Baskerville Old Face" panose="02020602080505020303" pitchFamily="18" charset="0"/>
              </a:rPr>
              <a:t>, </a:t>
            </a:r>
            <a:r>
              <a:rPr lang="en-US" sz="2000" dirty="0" err="1">
                <a:latin typeface="Baskerville Old Face" panose="02020602080505020303" pitchFamily="18" charset="0"/>
              </a:rPr>
              <a:t>TfidVectorizer</a:t>
            </a:r>
            <a:r>
              <a:rPr lang="en-US" sz="2000" dirty="0">
                <a:latin typeface="Baskerville Old Face" panose="02020602080505020303" pitchFamily="18" charset="0"/>
              </a:rPr>
              <a:t>, </a:t>
            </a:r>
            <a:r>
              <a:rPr lang="en-US" sz="2000" dirty="0" err="1">
                <a:latin typeface="Baskerville Old Face" panose="02020602080505020303" pitchFamily="18" charset="0"/>
              </a:rPr>
              <a:t>TweetTokenizer</a:t>
            </a:r>
            <a:r>
              <a:rPr lang="en-US" sz="2000" dirty="0">
                <a:latin typeface="Baskerville Old Face" panose="02020602080505020303" pitchFamily="18" charset="0"/>
              </a:rPr>
              <a:t> as well as matplotlib, pandas, </a:t>
            </a:r>
            <a:r>
              <a:rPr lang="en-US" sz="2000" dirty="0" err="1">
                <a:latin typeface="Baskerville Old Face" panose="02020602080505020303" pitchFamily="18" charset="0"/>
              </a:rPr>
              <a:t>numpy</a:t>
            </a:r>
            <a:r>
              <a:rPr lang="en-US" sz="2000" dirty="0">
                <a:latin typeface="Baskerville Old Face" panose="02020602080505020303" pitchFamily="18" charset="0"/>
              </a:rPr>
              <a:t>,.</a:t>
            </a:r>
          </a:p>
          <a:p>
            <a:endParaRPr lang="en-US" sz="2000" dirty="0">
              <a:latin typeface="Baskerville Old Face" panose="02020602080505020303" pitchFamily="18" charset="0"/>
            </a:endParaRPr>
          </a:p>
          <a:p>
            <a:r>
              <a:rPr lang="en-US" sz="2000" dirty="0">
                <a:latin typeface="Baskerville Old Face" panose="02020602080505020303" pitchFamily="18" charset="0"/>
              </a:rPr>
              <a:t>3. Google Images South Park Characters</a:t>
            </a:r>
          </a:p>
          <a:p>
            <a:endParaRPr lang="en-US" sz="2000" dirty="0">
              <a:latin typeface="Baskerville Old Face" panose="02020602080505020303" pitchFamily="18" charset="0"/>
            </a:endParaRPr>
          </a:p>
          <a:p>
            <a:r>
              <a:rPr lang="en-US" sz="2000" dirty="0">
                <a:latin typeface="Baskerville Old Face" panose="02020602080505020303" pitchFamily="18" charset="0"/>
              </a:rPr>
              <a:t>4.  Seasons 18-25; Fandom:  	</a:t>
            </a:r>
            <a:r>
              <a:rPr lang="en-US" sz="2000" u="sng" dirty="0">
                <a:latin typeface="Baskerville Old Face" panose="02020602080505020303" pitchFamily="18" charset="0"/>
                <a:hlinkClick r:id="rId5">
                  <a:extLst>
                    <a:ext uri="{A12FA001-AC4F-418D-AE19-62706E023703}">
                      <ahyp:hlinkClr xmlns:ahyp="http://schemas.microsoft.com/office/drawing/2018/hyperlinkcolor" val="tx"/>
                    </a:ext>
                  </a:extLst>
                </a:hlinkClick>
              </a:rPr>
              <a:t>https://southpark.fandom.com/wiki/</a:t>
            </a:r>
            <a:r>
              <a:rPr lang="en-US" sz="2000" dirty="0">
                <a:latin typeface="Baskerville Old Face" panose="02020602080505020303" pitchFamily="18" charset="0"/>
                <a:hlinkClick r:id="rId5">
                  <a:extLst>
                    <a:ext uri="{A12FA001-AC4F-418D-AE19-62706E023703}">
                      <ahyp:hlinkClr xmlns:ahyp="http://schemas.microsoft.com/office/drawing/2018/hyperlinkcolor" val="tx"/>
                    </a:ext>
                  </a:extLst>
                </a:hlinkClick>
              </a:rPr>
              <a:t>So</a:t>
            </a:r>
            <a:r>
              <a:rPr lang="en-US" sz="2000" dirty="0">
                <a:latin typeface="Baskerville Old Face" panose="02020602080505020303" pitchFamily="18" charset="0"/>
              </a:rPr>
              <a:t>	</a:t>
            </a:r>
            <a:r>
              <a:rPr lang="en-US" sz="2000" u="sng" dirty="0" err="1">
                <a:latin typeface="Baskerville Old Face" panose="02020602080505020303" pitchFamily="18" charset="0"/>
              </a:rPr>
              <a:t>uth_Park_Archives</a:t>
            </a:r>
            <a:endParaRPr lang="en-US" sz="2000" u="sng" dirty="0">
              <a:latin typeface="Baskerville Old Face" panose="02020602080505020303" pitchFamily="18" charset="0"/>
            </a:endParaRPr>
          </a:p>
        </p:txBody>
      </p:sp>
    </p:spTree>
    <p:extLst>
      <p:ext uri="{BB962C8B-B14F-4D97-AF65-F5344CB8AC3E}">
        <p14:creationId xmlns:p14="http://schemas.microsoft.com/office/powerpoint/2010/main" val="15721993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AE955317-4513-42B9-AE8A-9EF90ABAFA0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87166" y="1393877"/>
            <a:ext cx="8793805" cy="5101380"/>
          </a:xfrm>
          <a:effectLst>
            <a:glow rad="63500">
              <a:schemeClr val="tx1">
                <a:alpha val="40000"/>
              </a:schemeClr>
            </a:glow>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606D36FB-30D6-497F-9627-FD7D8D65642C}"/>
              </a:ext>
            </a:extLst>
          </p:cNvPr>
          <p:cNvSpPr txBox="1"/>
          <p:nvPr/>
        </p:nvSpPr>
        <p:spPr>
          <a:xfrm>
            <a:off x="1710836" y="362743"/>
            <a:ext cx="10214043" cy="769441"/>
          </a:xfrm>
          <a:prstGeom prst="rect">
            <a:avLst/>
          </a:prstGeom>
          <a:noFill/>
        </p:spPr>
        <p:txBody>
          <a:bodyPr wrap="square" rtlCol="0">
            <a:spAutoFit/>
          </a:bodyPr>
          <a:lstStyle/>
          <a:p>
            <a:r>
              <a:rPr lang="en-US" sz="4400" dirty="0">
                <a:latin typeface="Baskerville Old Face" panose="02020602080505020303" pitchFamily="18" charset="0"/>
              </a:rPr>
              <a:t>Code for Bad Word Analysis </a:t>
            </a:r>
            <a:r>
              <a:rPr lang="en-US" sz="4400" dirty="0" err="1">
                <a:latin typeface="Baskerville Old Face" panose="02020602080505020303" pitchFamily="18" charset="0"/>
              </a:rPr>
              <a:t>Dataframe</a:t>
            </a:r>
            <a:endParaRPr lang="en-US" sz="4400" dirty="0">
              <a:latin typeface="Baskerville Old Face" panose="02020602080505020303" pitchFamily="18" charset="0"/>
            </a:endParaRPr>
          </a:p>
        </p:txBody>
      </p:sp>
    </p:spTree>
    <p:extLst>
      <p:ext uri="{BB962C8B-B14F-4D97-AF65-F5344CB8AC3E}">
        <p14:creationId xmlns:p14="http://schemas.microsoft.com/office/powerpoint/2010/main" val="3516267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4D975C8-7879-4987-B8BF-B3EFE135B57C}"/>
              </a:ext>
            </a:extLst>
          </p:cNvPr>
          <p:cNvSpPr txBox="1"/>
          <p:nvPr/>
        </p:nvSpPr>
        <p:spPr>
          <a:xfrm>
            <a:off x="1612553" y="134224"/>
            <a:ext cx="9873148" cy="830997"/>
          </a:xfrm>
          <a:prstGeom prst="rect">
            <a:avLst/>
          </a:prstGeom>
          <a:noFill/>
        </p:spPr>
        <p:txBody>
          <a:bodyPr wrap="square" rtlCol="0">
            <a:spAutoFit/>
          </a:bodyPr>
          <a:lstStyle/>
          <a:p>
            <a:r>
              <a:rPr lang="en-US" sz="4800" dirty="0">
                <a:latin typeface="Baskerville Old Face" panose="02020602080505020303" pitchFamily="18" charset="0"/>
              </a:rPr>
              <a:t>Code for Cleaning Offensive Words</a:t>
            </a:r>
          </a:p>
        </p:txBody>
      </p:sp>
      <p:pic>
        <p:nvPicPr>
          <p:cNvPr id="9" name="Content Placeholder 8">
            <a:extLst>
              <a:ext uri="{FF2B5EF4-FFF2-40B4-BE49-F238E27FC236}">
                <a16:creationId xmlns:a16="http://schemas.microsoft.com/office/drawing/2014/main" id="{F260D2A5-1077-4D12-ADFD-4A36AE8A60E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750980" y="1078311"/>
            <a:ext cx="9007812" cy="5054202"/>
          </a:xfrm>
          <a:effectLst>
            <a:glow rad="63500">
              <a:schemeClr val="accent4">
                <a:satMod val="175000"/>
                <a:alpha val="40000"/>
              </a:schemeClr>
            </a:glow>
            <a:outerShdw blurRad="50800" dist="38100" dir="10800000" algn="r" rotWithShape="0">
              <a:prstClr val="black">
                <a:alpha val="40000"/>
              </a:prstClr>
            </a:outerShdw>
          </a:effectLst>
        </p:spPr>
      </p:pic>
    </p:spTree>
    <p:extLst>
      <p:ext uri="{BB962C8B-B14F-4D97-AF65-F5344CB8AC3E}">
        <p14:creationId xmlns:p14="http://schemas.microsoft.com/office/powerpoint/2010/main" val="109718236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639763"/>
            <a:ext cx="3947998" cy="5492750"/>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13" name="Content Placeholder 12">
            <a:extLst>
              <a:ext uri="{FF2B5EF4-FFF2-40B4-BE49-F238E27FC236}">
                <a16:creationId xmlns:a16="http://schemas.microsoft.com/office/drawing/2014/main" id="{D2E1083C-B748-4EB0-B554-4F7E920B5C7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63739" y="149087"/>
            <a:ext cx="11864521" cy="6559826"/>
          </a:xfrm>
        </p:spPr>
      </p:pic>
      <p:sp>
        <p:nvSpPr>
          <p:cNvPr id="14" name="Rectangle 13">
            <a:extLst>
              <a:ext uri="{FF2B5EF4-FFF2-40B4-BE49-F238E27FC236}">
                <a16:creationId xmlns:a16="http://schemas.microsoft.com/office/drawing/2014/main" id="{8E64168F-E271-4978-9564-94ED5451C51F}"/>
              </a:ext>
            </a:extLst>
          </p:cNvPr>
          <p:cNvSpPr/>
          <p:nvPr/>
        </p:nvSpPr>
        <p:spPr>
          <a:xfrm>
            <a:off x="706299" y="2211346"/>
            <a:ext cx="5972793" cy="1107996"/>
          </a:xfrm>
          <a:prstGeom prst="rect">
            <a:avLst/>
          </a:prstGeom>
          <a:noFill/>
        </p:spPr>
        <p:txBody>
          <a:bodyPr wrap="square" lIns="91440" tIns="45720" rIns="91440" bIns="45720">
            <a:spAutoFit/>
          </a:bodyPr>
          <a:lstStyle/>
          <a:p>
            <a:pPr algn="ctr"/>
            <a:r>
              <a:rPr lang="en-US" sz="6600" b="1" spc="50" dirty="0">
                <a:ln w="9525" cmpd="sng">
                  <a:solidFill>
                    <a:schemeClr val="accent1"/>
                  </a:solidFill>
                  <a:prstDash val="solid"/>
                </a:ln>
                <a:solidFill>
                  <a:srgbClr val="70AD47">
                    <a:tint val="1000"/>
                  </a:srgbClr>
                </a:solidFill>
                <a:effectLst>
                  <a:glow rad="38100">
                    <a:schemeClr val="accent1">
                      <a:alpha val="40000"/>
                    </a:schemeClr>
                  </a:glow>
                </a:effectLst>
              </a:rPr>
              <a:t>Any Questions?</a:t>
            </a:r>
          </a:p>
        </p:txBody>
      </p:sp>
    </p:spTree>
    <p:extLst>
      <p:ext uri="{BB962C8B-B14F-4D97-AF65-F5344CB8AC3E}">
        <p14:creationId xmlns:p14="http://schemas.microsoft.com/office/powerpoint/2010/main" val="387344101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7EA0A-AB82-4A38-9E2B-374BDD602CFF}"/>
              </a:ext>
            </a:extLst>
          </p:cNvPr>
          <p:cNvSpPr>
            <a:spLocks noGrp="1"/>
          </p:cNvSpPr>
          <p:nvPr>
            <p:ph type="title"/>
          </p:nvPr>
        </p:nvSpPr>
        <p:spPr>
          <a:xfrm>
            <a:off x="706299" y="1223735"/>
            <a:ext cx="3947998" cy="4908778"/>
          </a:xfrm>
        </p:spPr>
        <p:txBody>
          <a:bodyPr>
            <a:normAutofit/>
          </a:bodyPr>
          <a:lstStyle/>
          <a:p>
            <a:r>
              <a:rPr lang="en-US" sz="4400" dirty="0">
                <a:solidFill>
                  <a:schemeClr val="bg1"/>
                </a:solidFill>
                <a:latin typeface="Abadi" panose="020B0604020104020204" pitchFamily="34" charset="0"/>
              </a:rPr>
              <a:t> </a:t>
            </a:r>
          </a:p>
        </p:txBody>
      </p:sp>
      <p:cxnSp>
        <p:nvCxnSpPr>
          <p:cNvPr id="10" name="Straight Connector 9">
            <a:extLst>
              <a:ext uri="{FF2B5EF4-FFF2-40B4-BE49-F238E27FC236}">
                <a16:creationId xmlns:a16="http://schemas.microsoft.com/office/drawing/2014/main" id="{9E13708B-D2E3-41E3-BD49-F910056473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323" y="2211346"/>
            <a:ext cx="0" cy="2349584"/>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pic>
        <p:nvPicPr>
          <p:cNvPr id="15" name="Content Placeholder 14">
            <a:extLst>
              <a:ext uri="{FF2B5EF4-FFF2-40B4-BE49-F238E27FC236}">
                <a16:creationId xmlns:a16="http://schemas.microsoft.com/office/drawing/2014/main" id="{5B853EF9-1F8E-479D-996D-6D126E9F432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63771" y="506907"/>
            <a:ext cx="11264457" cy="5844186"/>
          </a:xfrm>
        </p:spPr>
      </p:pic>
      <p:sp>
        <p:nvSpPr>
          <p:cNvPr id="16" name="TextBox 15">
            <a:extLst>
              <a:ext uri="{FF2B5EF4-FFF2-40B4-BE49-F238E27FC236}">
                <a16:creationId xmlns:a16="http://schemas.microsoft.com/office/drawing/2014/main" id="{B6B5B2E0-DCBC-42E6-B892-D05454BF5607}"/>
              </a:ext>
            </a:extLst>
          </p:cNvPr>
          <p:cNvSpPr txBox="1"/>
          <p:nvPr/>
        </p:nvSpPr>
        <p:spPr>
          <a:xfrm>
            <a:off x="3012419" y="4692983"/>
            <a:ext cx="9643352" cy="584775"/>
          </a:xfrm>
          <a:prstGeom prst="rect">
            <a:avLst/>
          </a:prstGeom>
          <a:noFill/>
        </p:spPr>
        <p:txBody>
          <a:bodyPr wrap="square" rtlCol="0">
            <a:spAutoFit/>
          </a:bodyPr>
          <a:lstStyle/>
          <a:p>
            <a:r>
              <a:rPr lang="en-US" sz="3200" dirty="0">
                <a:latin typeface="Baskerville Old Face" panose="02020602080505020303" pitchFamily="18" charset="0"/>
              </a:rPr>
              <a:t>Lynne, Rashmi, </a:t>
            </a:r>
            <a:r>
              <a:rPr lang="en-US" sz="3200" dirty="0" err="1">
                <a:latin typeface="Baskerville Old Face" panose="02020602080505020303" pitchFamily="18" charset="0"/>
              </a:rPr>
              <a:t>Nashra</a:t>
            </a:r>
            <a:r>
              <a:rPr lang="en-US" sz="3200" dirty="0">
                <a:latin typeface="Baskerville Old Face" panose="02020602080505020303" pitchFamily="18" charset="0"/>
              </a:rPr>
              <a:t>, and Ronnie</a:t>
            </a:r>
          </a:p>
        </p:txBody>
      </p:sp>
      <p:sp>
        <p:nvSpPr>
          <p:cNvPr id="17" name="Rectangle 16">
            <a:extLst>
              <a:ext uri="{FF2B5EF4-FFF2-40B4-BE49-F238E27FC236}">
                <a16:creationId xmlns:a16="http://schemas.microsoft.com/office/drawing/2014/main" id="{3C8D5C44-653A-4B74-9EF5-FFA2D32D58C2}"/>
              </a:ext>
            </a:extLst>
          </p:cNvPr>
          <p:cNvSpPr/>
          <p:nvPr/>
        </p:nvSpPr>
        <p:spPr>
          <a:xfrm>
            <a:off x="155643" y="155643"/>
            <a:ext cx="11887200" cy="6498076"/>
          </a:xfrm>
          <a:prstGeom prst="rect">
            <a:avLst/>
          </a:prstGeom>
          <a:noFill/>
          <a:ln>
            <a:solidFill>
              <a:schemeClr val="tx1"/>
            </a:solidFill>
          </a:ln>
          <a:effectLst>
            <a:glow rad="101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2522072"/>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096000" y="5765383"/>
            <a:ext cx="5717782" cy="5018293"/>
          </a:xfrm>
        </p:spPr>
        <p:txBody>
          <a:bodyPr/>
          <a:lstStyle/>
          <a:p>
            <a:pPr marL="342900" indent="-342900">
              <a:buFont typeface="Arial" panose="020B0604020202020204" pitchFamily="34" charset="0"/>
              <a:buChar char="•"/>
            </a:pP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Political Correctness</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Cancel Culture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Everything offensive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Has one of the most offensive shows softened?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1">
                <a:satMod val="175000"/>
                <a:alpha val="40000"/>
              </a:schemeClr>
            </a:glow>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1B659BC3-3B28-475E-9287-3C4658D602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239" y="1709529"/>
            <a:ext cx="5469691" cy="3511827"/>
          </a:xfrm>
          <a:prstGeom prst="rect">
            <a:avLst/>
          </a:prstGeom>
        </p:spPr>
      </p:pic>
      <p:sp>
        <p:nvSpPr>
          <p:cNvPr id="13" name="TextBox 12">
            <a:extLst>
              <a:ext uri="{FF2B5EF4-FFF2-40B4-BE49-F238E27FC236}">
                <a16:creationId xmlns:a16="http://schemas.microsoft.com/office/drawing/2014/main" id="{08A56082-B0D9-4A8F-8913-6397E48B140D}"/>
              </a:ext>
            </a:extLst>
          </p:cNvPr>
          <p:cNvSpPr txBox="1"/>
          <p:nvPr/>
        </p:nvSpPr>
        <p:spPr>
          <a:xfrm>
            <a:off x="1238548" y="527384"/>
            <a:ext cx="10402956" cy="584775"/>
          </a:xfrm>
          <a:prstGeom prst="rect">
            <a:avLst/>
          </a:prstGeom>
          <a:noFill/>
        </p:spPr>
        <p:txBody>
          <a:bodyPr wrap="square" rtlCol="0">
            <a:spAutoFit/>
          </a:bodyPr>
          <a:lstStyle/>
          <a:p>
            <a:r>
              <a:rPr lang="en-US" sz="3200" dirty="0">
                <a:latin typeface="Baskerville Old Face" panose="02020602080505020303" pitchFamily="18" charset="0"/>
              </a:rPr>
              <a:t>Wait, but what does South Park have to with data analytics?</a:t>
            </a:r>
          </a:p>
        </p:txBody>
      </p:sp>
    </p:spTree>
    <p:extLst>
      <p:ext uri="{BB962C8B-B14F-4D97-AF65-F5344CB8AC3E}">
        <p14:creationId xmlns:p14="http://schemas.microsoft.com/office/powerpoint/2010/main" val="79208004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8" name="TextBox 7">
            <a:extLst>
              <a:ext uri="{FF2B5EF4-FFF2-40B4-BE49-F238E27FC236}">
                <a16:creationId xmlns:a16="http://schemas.microsoft.com/office/drawing/2014/main" id="{3FEDC42C-18F2-48B7-AC24-B8B8E673AD36}"/>
              </a:ext>
            </a:extLst>
          </p:cNvPr>
          <p:cNvSpPr txBox="1"/>
          <p:nvPr/>
        </p:nvSpPr>
        <p:spPr>
          <a:xfrm>
            <a:off x="609601" y="329721"/>
            <a:ext cx="11105321" cy="6435929"/>
          </a:xfrm>
          <a:prstGeom prst="rect">
            <a:avLst/>
          </a:prstGeom>
          <a:noFill/>
          <a:effectLst>
            <a:glow rad="127000">
              <a:schemeClr val="bg1"/>
            </a:glow>
          </a:effectLst>
        </p:spPr>
        <p:txBody>
          <a:bodyPr wrap="square" rtlCol="0">
            <a:spAutoFit/>
          </a:bodyPr>
          <a:lstStyle/>
          <a:p>
            <a:pPr algn="ctr"/>
            <a:r>
              <a:rPr lang="en-US" sz="3200" dirty="0">
                <a:latin typeface="Baskerville Old Face" panose="02020602080505020303" pitchFamily="18" charset="0"/>
              </a:rPr>
              <a:t>Hypothesis and the Scientific Method:</a:t>
            </a: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endParaRPr lang="en-US" sz="2000" b="1" dirty="0">
              <a:latin typeface="Baskerville Old Face" panose="02020602080505020303" pitchFamily="18" charset="0"/>
            </a:endParaRPr>
          </a:p>
          <a:p>
            <a:r>
              <a:rPr lang="en-US" b="1" dirty="0">
                <a:latin typeface="Baskerville Old Face" panose="02020602080505020303" pitchFamily="18" charset="0"/>
              </a:rPr>
              <a:t>Claim: </a:t>
            </a:r>
            <a:r>
              <a:rPr lang="en-US" dirty="0">
                <a:latin typeface="Baskerville Old Face" panose="02020602080505020303" pitchFamily="18" charset="0"/>
              </a:rPr>
              <a:t>Has SouthPark become less offensive over time? </a:t>
            </a:r>
          </a:p>
          <a:p>
            <a:r>
              <a:rPr lang="en-US" dirty="0">
                <a:latin typeface="Baskerville Old Face" panose="02020602080505020303" pitchFamily="18" charset="0"/>
              </a:rPr>
              <a:t>	We will be using sentiment analysis, graphs, correlation, and linear regression using linear equation where M is the 	slope of the line to see if the slope (shows offensiveness) has become more positive, negative, or  remained neutral.</a:t>
            </a:r>
          </a:p>
          <a:p>
            <a:endParaRPr lang="en-US" dirty="0">
              <a:latin typeface="Baskerville Old Face" panose="02020602080505020303" pitchFamily="18" charset="0"/>
            </a:endParaRPr>
          </a:p>
          <a:p>
            <a:r>
              <a:rPr lang="en-US" b="1" dirty="0">
                <a:latin typeface="Baskerville Old Face" panose="02020602080505020303" pitchFamily="18" charset="0"/>
              </a:rPr>
              <a:t>	</a:t>
            </a:r>
            <a:r>
              <a:rPr lang="en-US" b="1" i="1" dirty="0">
                <a:latin typeface="Baskerville Old Face" panose="02020602080505020303" pitchFamily="18" charset="0"/>
              </a:rPr>
              <a:t>		Null Hypothesis:  </a:t>
            </a:r>
            <a:r>
              <a:rPr lang="en-US" dirty="0">
                <a:latin typeface="Baskerville Old Face" panose="02020602080505020303" pitchFamily="18" charset="0"/>
              </a:rPr>
              <a:t>We believe South Park has not changed at all over time!</a:t>
            </a:r>
          </a:p>
          <a:p>
            <a:pPr marL="0" marR="0" indent="457200" algn="just">
              <a:lnSpc>
                <a:spcPct val="107000"/>
              </a:lnSpc>
              <a:spcBef>
                <a:spcPts val="0"/>
              </a:spcBef>
              <a:spcAft>
                <a:spcPts val="800"/>
              </a:spcAft>
            </a:pPr>
            <a:r>
              <a:rPr lang="en-US" dirty="0">
                <a:effectLst/>
                <a:latin typeface="Baskerville Old Face" panose="02020602080505020303" pitchFamily="18" charset="0"/>
                <a:ea typeface="Calibri" panose="020F0502020204030204" pitchFamily="34" charset="0"/>
                <a:cs typeface="Times New Roman" panose="02020603050405020304" pitchFamily="18" charset="0"/>
              </a:rPr>
              <a:t>								H</a:t>
            </a:r>
            <a:r>
              <a:rPr lang="en-US" baseline="-25000" dirty="0">
                <a:effectLst/>
                <a:latin typeface="Baskerville Old Face" panose="02020602080505020303" pitchFamily="18" charset="0"/>
                <a:ea typeface="Calibri" panose="020F0502020204030204" pitchFamily="34" charset="0"/>
                <a:cs typeface="Times New Roman" panose="02020603050405020304" pitchFamily="18" charset="0"/>
              </a:rPr>
              <a:t>0</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M in M = 0</a:t>
            </a:r>
            <a:endParaRPr lang="en-US" dirty="0">
              <a:latin typeface="Baskerville Old Face" panose="02020602080505020303" pitchFamily="18" charset="0"/>
              <a:ea typeface="Calibri" panose="020F0502020204030204" pitchFamily="34" charset="0"/>
              <a:cs typeface="Times New Roman" panose="02020603050405020304" pitchFamily="18" charset="0"/>
            </a:endParaRPr>
          </a:p>
          <a:p>
            <a:pPr marL="0" marR="0" indent="457200" algn="just">
              <a:lnSpc>
                <a:spcPct val="107000"/>
              </a:lnSpc>
              <a:spcBef>
                <a:spcPts val="0"/>
              </a:spcBef>
              <a:spcAft>
                <a:spcPts val="800"/>
              </a:spcAft>
            </a:pP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Alternative Hypothesis 1</a:t>
            </a:r>
            <a:r>
              <a:rPr lang="en-US" i="1" dirty="0">
                <a:effectLst/>
                <a:latin typeface="Baskerville Old Face" panose="02020602080505020303" pitchFamily="18" charset="0"/>
                <a:ea typeface="Calibri" panose="020F0502020204030204" pitchFamily="34" charset="0"/>
                <a:cs typeface="Times New Roman" panose="02020603050405020304" pitchFamily="18" charset="0"/>
              </a:rPr>
              <a:t>:</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SouthPark has become</a:t>
            </a: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t>
            </a:r>
            <a:r>
              <a:rPr lang="en-US" b="1" i="1" u="sng" dirty="0">
                <a:effectLst/>
                <a:latin typeface="Baskerville Old Face" panose="02020602080505020303" pitchFamily="18" charset="0"/>
                <a:ea typeface="Calibri" panose="020F0502020204030204" pitchFamily="34" charset="0"/>
                <a:cs typeface="Times New Roman" panose="02020603050405020304" pitchFamily="18" charset="0"/>
              </a:rPr>
              <a:t>less</a:t>
            </a: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offensive over time </a:t>
            </a:r>
          </a:p>
          <a:p>
            <a:pPr marL="0" marR="0" indent="457200" algn="just">
              <a:lnSpc>
                <a:spcPct val="107000"/>
              </a:lnSpc>
              <a:spcBef>
                <a:spcPts val="0"/>
              </a:spcBef>
              <a:spcAft>
                <a:spcPts val="800"/>
              </a:spcAft>
            </a:pPr>
            <a:r>
              <a:rPr lang="en-US" dirty="0">
                <a:effectLst/>
                <a:latin typeface="Baskerville Old Face" panose="02020602080505020303" pitchFamily="18" charset="0"/>
                <a:ea typeface="Calibri" panose="020F0502020204030204" pitchFamily="34" charset="0"/>
                <a:cs typeface="Times New Roman" panose="02020603050405020304" pitchFamily="18" charset="0"/>
              </a:rPr>
              <a:t>								H</a:t>
            </a:r>
            <a:r>
              <a:rPr lang="en-US" baseline="-25000" dirty="0">
                <a:effectLst/>
                <a:latin typeface="Baskerville Old Face" panose="02020602080505020303" pitchFamily="18" charset="0"/>
                <a:ea typeface="Calibri" panose="020F0502020204030204" pitchFamily="34" charset="0"/>
                <a:cs typeface="Times New Roman" panose="02020603050405020304" pitchFamily="18" charset="0"/>
              </a:rPr>
              <a:t>A1</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M &lt; 0</a:t>
            </a:r>
          </a:p>
          <a:p>
            <a:pPr marL="0" marR="0" indent="457200" algn="just">
              <a:lnSpc>
                <a:spcPct val="107000"/>
              </a:lnSpc>
              <a:spcBef>
                <a:spcPts val="0"/>
              </a:spcBef>
              <a:spcAft>
                <a:spcPts val="800"/>
              </a:spcAft>
            </a:pPr>
            <a:r>
              <a:rPr lang="en-US" b="1" i="1" dirty="0">
                <a:effectLst/>
                <a:latin typeface="Baskerville Old Face" panose="02020602080505020303" pitchFamily="18" charset="0"/>
                <a:ea typeface="Calibri" panose="020F0502020204030204" pitchFamily="34" charset="0"/>
                <a:cs typeface="Times New Roman" panose="02020603050405020304" pitchFamily="18" charset="0"/>
              </a:rPr>
              <a:t>		Alternative Hypothesis 2</a:t>
            </a:r>
            <a:r>
              <a:rPr lang="en-US" i="1" dirty="0">
                <a:effectLst/>
                <a:latin typeface="Baskerville Old Face" panose="02020602080505020303" pitchFamily="18" charset="0"/>
                <a:ea typeface="Calibri" panose="020F0502020204030204" pitchFamily="34" charset="0"/>
                <a:cs typeface="Times New Roman" panose="02020603050405020304" pitchFamily="18" charset="0"/>
              </a:rPr>
              <a:t>:</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SouthPark had become </a:t>
            </a:r>
            <a:r>
              <a:rPr lang="en-US" b="1" i="1" u="sng" dirty="0">
                <a:effectLst/>
                <a:latin typeface="Baskerville Old Face" panose="02020602080505020303" pitchFamily="18" charset="0"/>
                <a:ea typeface="Calibri" panose="020F0502020204030204" pitchFamily="34" charset="0"/>
                <a:cs typeface="Times New Roman" panose="02020603050405020304" pitchFamily="18" charset="0"/>
              </a:rPr>
              <a:t>more</a:t>
            </a:r>
            <a:r>
              <a:rPr lang="en-US" dirty="0">
                <a:effectLst/>
                <a:latin typeface="Baskerville Old Face" panose="02020602080505020303" pitchFamily="18" charset="0"/>
                <a:ea typeface="Calibri" panose="020F0502020204030204" pitchFamily="34" charset="0"/>
                <a:cs typeface="Times New Roman" panose="02020603050405020304" pitchFamily="18" charset="0"/>
              </a:rPr>
              <a:t> offensive over time </a:t>
            </a:r>
          </a:p>
          <a:p>
            <a:pPr marL="0" marR="0" lvl="0" indent="457200" algn="just" defTabSz="457200" rtl="0" eaLnBrk="1" fontAlgn="auto" latinLnBrk="0" hangingPunct="1">
              <a:lnSpc>
                <a:spcPct val="107000"/>
              </a:lnSpc>
              <a:spcBef>
                <a:spcPts val="0"/>
              </a:spcBef>
              <a:spcAft>
                <a:spcPts val="800"/>
              </a:spcAft>
              <a:buClrTx/>
              <a:buSzTx/>
              <a:buFontTx/>
              <a:buNone/>
              <a:tabLst/>
              <a:defRPr/>
            </a:pPr>
            <a:r>
              <a:rPr lang="en-US" dirty="0">
                <a:latin typeface="Baskerville Old Face" panose="02020602080505020303" pitchFamily="18" charset="0"/>
                <a:ea typeface="Calibri" panose="020F0502020204030204" pitchFamily="34" charset="0"/>
                <a:cs typeface="Times New Roman" panose="02020603050405020304" pitchFamily="18" charset="0"/>
              </a:rPr>
              <a:t>								</a:t>
            </a:r>
            <a:r>
              <a:rPr kumimoji="0" lang="en-US" b="0" i="0" u="none" strike="noStrike" kern="1200" cap="none" spc="0" normalizeH="0" baseline="0" noProof="0" dirty="0">
                <a:ln>
                  <a:noFill/>
                </a:ln>
                <a:solidFill>
                  <a:prstClr val="black"/>
                </a:solidFill>
                <a:effectLst/>
                <a:uLnTx/>
                <a:uFillTx/>
                <a:latin typeface="Baskerville Old Face" panose="02020602080505020303" pitchFamily="18" charset="0"/>
                <a:ea typeface="Calibri" panose="020F0502020204030204" pitchFamily="34" charset="0"/>
                <a:cs typeface="Times New Roman" panose="02020603050405020304" pitchFamily="18" charset="0"/>
              </a:rPr>
              <a:t>H</a:t>
            </a:r>
            <a:r>
              <a:rPr kumimoji="0" lang="en-US" b="0" i="0" u="none" strike="noStrike" kern="1200" cap="none" spc="0" normalizeH="0" baseline="-25000" noProof="0" dirty="0">
                <a:ln>
                  <a:noFill/>
                </a:ln>
                <a:solidFill>
                  <a:prstClr val="black"/>
                </a:solidFill>
                <a:effectLst/>
                <a:uLnTx/>
                <a:uFillTx/>
                <a:latin typeface="Baskerville Old Face" panose="02020602080505020303" pitchFamily="18" charset="0"/>
                <a:ea typeface="Calibri" panose="020F0502020204030204" pitchFamily="34" charset="0"/>
                <a:cs typeface="Times New Roman" panose="02020603050405020304" pitchFamily="18" charset="0"/>
              </a:rPr>
              <a:t>A2</a:t>
            </a:r>
            <a:r>
              <a:rPr kumimoji="0" lang="en-US" b="0" i="0" u="none" strike="noStrike" kern="1200" cap="none" spc="0" normalizeH="0" baseline="0" noProof="0" dirty="0">
                <a:ln>
                  <a:noFill/>
                </a:ln>
                <a:solidFill>
                  <a:prstClr val="black"/>
                </a:solidFill>
                <a:effectLst/>
                <a:uLnTx/>
                <a:uFillTx/>
                <a:latin typeface="Baskerville Old Face" panose="02020602080505020303" pitchFamily="18" charset="0"/>
                <a:ea typeface="Calibri" panose="020F0502020204030204" pitchFamily="34" charset="0"/>
                <a:cs typeface="Times New Roman" panose="02020603050405020304" pitchFamily="18" charset="0"/>
              </a:rPr>
              <a:t>: M &gt; 0</a:t>
            </a:r>
          </a:p>
          <a:p>
            <a:pPr marL="0" marR="0" indent="457200" algn="just">
              <a:lnSpc>
                <a:spcPct val="107000"/>
              </a:lnSpc>
              <a:spcBef>
                <a:spcPts val="0"/>
              </a:spcBef>
              <a:spcAft>
                <a:spcPts val="800"/>
              </a:spcAft>
            </a:pPr>
            <a:endParaRPr lang="en-US" sz="2000" dirty="0">
              <a:effectLst/>
              <a:latin typeface="Baskerville Old Face" panose="02020602080505020303" pitchFamily="18"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96339952-CA5F-4C18-8020-D4357040A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2390" y="933598"/>
            <a:ext cx="3589828" cy="1957104"/>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415994563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tile tx="0" ty="0" sx="100000" sy="100000" flip="xy" algn="tl"/>
        </a:blip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CA118C4-32A6-466D-8453-BA738103A0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2536" y="0"/>
            <a:ext cx="673946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1581CF-C61F-4853-9458-12AEBE53A4D5}"/>
              </a:ext>
            </a:extLst>
          </p:cNvPr>
          <p:cNvSpPr/>
          <p:nvPr/>
        </p:nvSpPr>
        <p:spPr>
          <a:xfrm>
            <a:off x="205385" y="132522"/>
            <a:ext cx="11781230" cy="6612835"/>
          </a:xfrm>
          <a:prstGeom prst="rect">
            <a:avLst/>
          </a:prstGeom>
          <a:noFill/>
          <a:ln>
            <a:solidFill>
              <a:schemeClr val="tx1"/>
            </a:solidFill>
          </a:ln>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28F4F2DA-0F94-4FD3-B5B1-0CC4BE2EDD82}"/>
              </a:ext>
            </a:extLst>
          </p:cNvPr>
          <p:cNvSpPr txBox="1"/>
          <p:nvPr/>
        </p:nvSpPr>
        <p:spPr>
          <a:xfrm>
            <a:off x="5571853" y="246037"/>
            <a:ext cx="6096000" cy="5016758"/>
          </a:xfrm>
          <a:prstGeom prst="rect">
            <a:avLst/>
          </a:prstGeom>
          <a:noFill/>
        </p:spPr>
        <p:txBody>
          <a:bodyPr wrap="square">
            <a:spAutoFit/>
          </a:bodyPr>
          <a:lstStyle/>
          <a:p>
            <a:pPr marL="342900" indent="-342900">
              <a:buAutoNum type="arabicPeriod"/>
            </a:pPr>
            <a:endParaRPr lang="en-US" sz="2000" b="1" dirty="0">
              <a:latin typeface="Baskerville Old Face" panose="02020602080505020303" pitchFamily="18" charset="0"/>
            </a:endParaRPr>
          </a:p>
          <a:p>
            <a:pPr marL="342900" indent="-342900">
              <a:buAutoNum type="arabicPeriod"/>
            </a:pPr>
            <a:endParaRPr lang="en-US" sz="2000" b="1" dirty="0">
              <a:latin typeface="Baskerville Old Face" panose="02020602080505020303" pitchFamily="18" charset="0"/>
            </a:endParaRPr>
          </a:p>
          <a:p>
            <a:pPr marL="342900" indent="-342900">
              <a:buAutoNum type="arabicPeriod"/>
            </a:pPr>
            <a:endParaRPr lang="en-US" sz="2000" b="1" dirty="0">
              <a:latin typeface="Baskerville Old Face" panose="02020602080505020303" pitchFamily="18" charset="0"/>
            </a:endParaRPr>
          </a:p>
          <a:p>
            <a:pPr marL="342900" indent="-342900">
              <a:buAutoNum type="arabicPeriod"/>
            </a:pPr>
            <a:endParaRPr lang="en-US" sz="2000" b="1" dirty="0">
              <a:latin typeface="Baskerville Old Face" panose="02020602080505020303" pitchFamily="18" charset="0"/>
            </a:endParaRPr>
          </a:p>
          <a:p>
            <a:pPr marL="342900" indent="-342900">
              <a:buAutoNum type="arabicPeriod"/>
            </a:pPr>
            <a:r>
              <a:rPr lang="en-US" sz="2000" b="1" dirty="0" err="1">
                <a:latin typeface="Baskerville Old Face" panose="02020602080505020303" pitchFamily="18" charset="0"/>
              </a:rPr>
              <a:t>Pseudocoding</a:t>
            </a:r>
            <a:r>
              <a:rPr lang="en-US" sz="2000" b="1" dirty="0">
                <a:latin typeface="Baskerville Old Face" panose="02020602080505020303" pitchFamily="18" charset="0"/>
              </a:rPr>
              <a:t> &amp; Identifying our data source</a:t>
            </a:r>
            <a:r>
              <a:rPr lang="en-US" sz="2000" dirty="0">
                <a:latin typeface="Baskerville Old Face" panose="02020602080505020303" pitchFamily="18" charset="0"/>
              </a:rPr>
              <a:t>: “</a:t>
            </a:r>
            <a:r>
              <a:rPr lang="en-US" sz="2000" i="1" dirty="0">
                <a:latin typeface="Baskerville Old Face" panose="02020602080505020303" pitchFamily="18" charset="0"/>
              </a:rPr>
              <a:t>South Park Dialogue</a:t>
            </a:r>
            <a:r>
              <a:rPr lang="en-US" sz="2000" dirty="0">
                <a:latin typeface="Baskerville Old Face" panose="02020602080505020303" pitchFamily="18" charset="0"/>
              </a:rPr>
              <a:t>: More than 70,000 lines of dialogue by season, episode, and character.” via Kaggle</a:t>
            </a:r>
          </a:p>
          <a:p>
            <a:pPr marL="342900" indent="-342900">
              <a:buAutoNum type="arabicPeriod"/>
            </a:pPr>
            <a:endParaRPr lang="en-US" sz="2000" dirty="0">
              <a:latin typeface="Baskerville Old Face" panose="02020602080505020303" pitchFamily="18" charset="0"/>
            </a:endParaRPr>
          </a:p>
          <a:p>
            <a:pPr marL="342900" indent="-342900">
              <a:buAutoNum type="arabicPeriod"/>
            </a:pPr>
            <a:r>
              <a:rPr lang="en-US" sz="2000" b="1" dirty="0" err="1">
                <a:latin typeface="Baskerville Old Face" panose="02020602080505020303" pitchFamily="18" charset="0"/>
              </a:rPr>
              <a:t>Identifiying</a:t>
            </a:r>
            <a:r>
              <a:rPr lang="en-US" sz="2000" b="1" dirty="0">
                <a:latin typeface="Baskerville Old Face" panose="02020602080505020303" pitchFamily="18" charset="0"/>
              </a:rPr>
              <a:t> our dependencies: </a:t>
            </a:r>
            <a:r>
              <a:rPr lang="en-US" sz="2000" dirty="0">
                <a:latin typeface="Baskerville Old Face" panose="02020602080505020303" pitchFamily="18" charset="0"/>
              </a:rPr>
              <a:t>NLTK, </a:t>
            </a:r>
            <a:r>
              <a:rPr lang="en-US" sz="2000" dirty="0" err="1">
                <a:latin typeface="Baskerville Old Face" panose="02020602080505020303" pitchFamily="18" charset="0"/>
              </a:rPr>
              <a:t>Sklearn</a:t>
            </a:r>
            <a:r>
              <a:rPr lang="en-US" sz="2000" dirty="0">
                <a:latin typeface="Baskerville Old Face" panose="02020602080505020303" pitchFamily="18" charset="0"/>
              </a:rPr>
              <a:t>, </a:t>
            </a:r>
            <a:r>
              <a:rPr lang="en-US" sz="2000" dirty="0" err="1">
                <a:latin typeface="Baskerville Old Face" panose="02020602080505020303" pitchFamily="18" charset="0"/>
              </a:rPr>
              <a:t>TermColor</a:t>
            </a:r>
            <a:r>
              <a:rPr lang="en-US" sz="2000" dirty="0">
                <a:latin typeface="Baskerville Old Face" panose="02020602080505020303" pitchFamily="18" charset="0"/>
              </a:rPr>
              <a:t>, </a:t>
            </a:r>
            <a:r>
              <a:rPr lang="en-US" sz="2000" dirty="0" err="1">
                <a:latin typeface="Baskerville Old Face" panose="02020602080505020303" pitchFamily="18" charset="0"/>
              </a:rPr>
              <a:t>Better_Profanity</a:t>
            </a:r>
            <a:r>
              <a:rPr lang="en-US" sz="2000" dirty="0">
                <a:latin typeface="Baskerville Old Face" panose="02020602080505020303" pitchFamily="18" charset="0"/>
              </a:rPr>
              <a:t>, </a:t>
            </a:r>
            <a:r>
              <a:rPr lang="en-US" sz="2000" dirty="0" err="1">
                <a:latin typeface="Baskerville Old Face" panose="02020602080505020303" pitchFamily="18" charset="0"/>
              </a:rPr>
              <a:t>TfidVectorizer</a:t>
            </a:r>
            <a:endParaRPr lang="en-US" sz="2000" dirty="0">
              <a:latin typeface="Baskerville Old Face" panose="02020602080505020303" pitchFamily="18" charset="0"/>
            </a:endParaRPr>
          </a:p>
          <a:p>
            <a:pPr marL="342900" indent="-342900">
              <a:buAutoNum type="arabicPeriod"/>
            </a:pPr>
            <a:endParaRPr lang="en-US" sz="2000" dirty="0">
              <a:latin typeface="Baskerville Old Face" panose="02020602080505020303" pitchFamily="18" charset="0"/>
            </a:endParaRPr>
          </a:p>
          <a:p>
            <a:pPr marL="342900" indent="-342900">
              <a:buAutoNum type="arabicPeriod"/>
            </a:pPr>
            <a:r>
              <a:rPr lang="en-US" sz="2000" b="1" dirty="0">
                <a:latin typeface="Baskerville Old Face" panose="02020602080505020303" pitchFamily="18" charset="0"/>
              </a:rPr>
              <a:t>Coding</a:t>
            </a:r>
          </a:p>
          <a:p>
            <a:pPr marL="457200" indent="-457200">
              <a:buFont typeface="+mj-lt"/>
              <a:buAutoNum type="arabicPeriod"/>
            </a:pPr>
            <a:endParaRPr lang="en-US" sz="2000" dirty="0">
              <a:latin typeface="Baskerville Old Face" panose="02020602080505020303" pitchFamily="18" charset="0"/>
            </a:endParaRPr>
          </a:p>
          <a:p>
            <a:pPr marL="342900" indent="-342900">
              <a:buAutoNum type="arabicPeriod"/>
            </a:pPr>
            <a:r>
              <a:rPr lang="en-US" sz="2000" b="1" dirty="0">
                <a:latin typeface="Baskerville Old Face" panose="02020602080505020303" pitchFamily="18" charset="0"/>
              </a:rPr>
              <a:t>Sentiment Analysis: </a:t>
            </a:r>
            <a:r>
              <a:rPr lang="en-US" sz="2000" dirty="0" err="1">
                <a:latin typeface="Baskerville Old Face" panose="02020602080505020303" pitchFamily="18" charset="0"/>
              </a:rPr>
              <a:t>TextBlob</a:t>
            </a:r>
            <a:endParaRPr lang="en-US" sz="2000" dirty="0">
              <a:latin typeface="Baskerville Old Face" panose="02020602080505020303" pitchFamily="18" charset="0"/>
            </a:endParaRPr>
          </a:p>
          <a:p>
            <a:pPr marL="457200" indent="-457200">
              <a:buFont typeface="+mj-lt"/>
              <a:buAutoNum type="arabicPeriod"/>
            </a:pPr>
            <a:endParaRPr lang="en-US" sz="2000" dirty="0">
              <a:latin typeface="Baskerville Old Face" panose="02020602080505020303" pitchFamily="18" charset="0"/>
            </a:endParaRPr>
          </a:p>
          <a:p>
            <a:pPr marL="342900" indent="-342900">
              <a:buAutoNum type="arabicPeriod"/>
            </a:pPr>
            <a:r>
              <a:rPr lang="en-US" sz="2000" b="1" dirty="0">
                <a:latin typeface="Baskerville Old Face" panose="02020602080505020303" pitchFamily="18" charset="0"/>
              </a:rPr>
              <a:t>Analyzing and plotting our results</a:t>
            </a:r>
            <a:endParaRPr lang="en-US" sz="2000" dirty="0">
              <a:latin typeface="Baskerville Old Face" panose="02020602080505020303" pitchFamily="18" charset="0"/>
            </a:endParaRPr>
          </a:p>
        </p:txBody>
      </p:sp>
      <p:pic>
        <p:nvPicPr>
          <p:cNvPr id="13" name="Picture 12">
            <a:extLst>
              <a:ext uri="{FF2B5EF4-FFF2-40B4-BE49-F238E27FC236}">
                <a16:creationId xmlns:a16="http://schemas.microsoft.com/office/drawing/2014/main" id="{EA720E28-D88D-4A11-8FF0-3AB69B39CC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061" y="1417983"/>
            <a:ext cx="4876090" cy="3502575"/>
          </a:xfrm>
          <a:prstGeom prst="rect">
            <a:avLst/>
          </a:prstGeom>
        </p:spPr>
      </p:pic>
      <p:sp>
        <p:nvSpPr>
          <p:cNvPr id="17" name="TextBox 16">
            <a:extLst>
              <a:ext uri="{FF2B5EF4-FFF2-40B4-BE49-F238E27FC236}">
                <a16:creationId xmlns:a16="http://schemas.microsoft.com/office/drawing/2014/main" id="{6095E720-582E-466F-A243-A2FA2D718EE9}"/>
              </a:ext>
            </a:extLst>
          </p:cNvPr>
          <p:cNvSpPr txBox="1"/>
          <p:nvPr/>
        </p:nvSpPr>
        <p:spPr>
          <a:xfrm>
            <a:off x="741412" y="648550"/>
            <a:ext cx="4711124" cy="584775"/>
          </a:xfrm>
          <a:prstGeom prst="rect">
            <a:avLst/>
          </a:prstGeom>
          <a:noFill/>
        </p:spPr>
        <p:txBody>
          <a:bodyPr wrap="square" rtlCol="0">
            <a:spAutoFit/>
          </a:bodyPr>
          <a:lstStyle/>
          <a:p>
            <a:r>
              <a:rPr lang="en-US" sz="3200" dirty="0">
                <a:latin typeface="Baskerville Old Face" panose="02020602080505020303" pitchFamily="18" charset="0"/>
              </a:rPr>
              <a:t>Our Methods of Analysis</a:t>
            </a:r>
          </a:p>
        </p:txBody>
      </p:sp>
      <p:sp>
        <p:nvSpPr>
          <p:cNvPr id="18" name="TextBox 17">
            <a:extLst>
              <a:ext uri="{FF2B5EF4-FFF2-40B4-BE49-F238E27FC236}">
                <a16:creationId xmlns:a16="http://schemas.microsoft.com/office/drawing/2014/main" id="{36422852-43F5-4226-8675-06C415C39CFA}"/>
              </a:ext>
            </a:extLst>
          </p:cNvPr>
          <p:cNvSpPr txBox="1"/>
          <p:nvPr/>
        </p:nvSpPr>
        <p:spPr>
          <a:xfrm>
            <a:off x="1350302" y="4880715"/>
            <a:ext cx="3578087" cy="646331"/>
          </a:xfrm>
          <a:prstGeom prst="rect">
            <a:avLst/>
          </a:prstGeom>
          <a:noFill/>
        </p:spPr>
        <p:txBody>
          <a:bodyPr wrap="square" rtlCol="0">
            <a:spAutoFit/>
          </a:bodyPr>
          <a:lstStyle/>
          <a:p>
            <a:r>
              <a:rPr lang="en-US" dirty="0">
                <a:latin typeface="Baskerville Old Face" panose="02020602080505020303" pitchFamily="18" charset="0"/>
              </a:rPr>
              <a:t>*This is our breakout room</a:t>
            </a:r>
          </a:p>
          <a:p>
            <a:endParaRPr lang="en-US" dirty="0"/>
          </a:p>
        </p:txBody>
      </p:sp>
    </p:spTree>
    <p:extLst>
      <p:ext uri="{BB962C8B-B14F-4D97-AF65-F5344CB8AC3E}">
        <p14:creationId xmlns:p14="http://schemas.microsoft.com/office/powerpoint/2010/main" val="428770674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9" name="Rectangle 8">
            <a:extLst>
              <a:ext uri="{FF2B5EF4-FFF2-40B4-BE49-F238E27FC236}">
                <a16:creationId xmlns:a16="http://schemas.microsoft.com/office/drawing/2014/main" id="{F53FFE84-1E4C-4C4C-B316-82C6EA0A7DCC}"/>
              </a:ext>
            </a:extLst>
          </p:cNvPr>
          <p:cNvSpPr/>
          <p:nvPr/>
        </p:nvSpPr>
        <p:spPr>
          <a:xfrm>
            <a:off x="2457023" y="372249"/>
            <a:ext cx="7277953" cy="707886"/>
          </a:xfrm>
          <a:prstGeom prst="rect">
            <a:avLst/>
          </a:prstGeom>
          <a:noFill/>
        </p:spPr>
        <p:txBody>
          <a:bodyPr wrap="none" lIns="91440" tIns="45720" rIns="91440" bIns="45720">
            <a:spAutoFit/>
          </a:bodyPr>
          <a:lstStyle/>
          <a:p>
            <a:pPr algn="ctr"/>
            <a:r>
              <a:rPr kumimoji="0" lang="en-US" sz="4000" b="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Baskerville Old Face" panose="02020602080505020303" pitchFamily="18" charset="0"/>
              </a:rPr>
              <a:t>Most Common South Park Words</a:t>
            </a:r>
            <a:endParaRPr lang="en-US" sz="40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a:extLst>
              <a:ext uri="{FF2B5EF4-FFF2-40B4-BE49-F238E27FC236}">
                <a16:creationId xmlns:a16="http://schemas.microsoft.com/office/drawing/2014/main" id="{B7CFCB66-F1D6-4EF9-8CA8-02C248DE8E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642" y="1257329"/>
            <a:ext cx="11644552" cy="5354077"/>
          </a:xfrm>
          <a:prstGeom prst="rect">
            <a:avLst/>
          </a:prstGeom>
        </p:spPr>
      </p:pic>
      <p:pic>
        <p:nvPicPr>
          <p:cNvPr id="3" name="Picture 2">
            <a:extLst>
              <a:ext uri="{FF2B5EF4-FFF2-40B4-BE49-F238E27FC236}">
                <a16:creationId xmlns:a16="http://schemas.microsoft.com/office/drawing/2014/main" id="{D7EAAB10-5809-4963-88FE-37D055E0C8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21260" y="946253"/>
            <a:ext cx="5208273" cy="3481419"/>
          </a:xfrm>
          <a:prstGeom prst="rect">
            <a:avLst/>
          </a:prstGeom>
        </p:spPr>
      </p:pic>
    </p:spTree>
    <p:extLst>
      <p:ext uri="{BB962C8B-B14F-4D97-AF65-F5344CB8AC3E}">
        <p14:creationId xmlns:p14="http://schemas.microsoft.com/office/powerpoint/2010/main" val="264903682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086082" y="3336093"/>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9" name="Rectangle 8">
            <a:extLst>
              <a:ext uri="{FF2B5EF4-FFF2-40B4-BE49-F238E27FC236}">
                <a16:creationId xmlns:a16="http://schemas.microsoft.com/office/drawing/2014/main" id="{F53FFE84-1E4C-4C4C-B316-82C6EA0A7DCC}"/>
              </a:ext>
            </a:extLst>
          </p:cNvPr>
          <p:cNvSpPr/>
          <p:nvPr/>
        </p:nvSpPr>
        <p:spPr>
          <a:xfrm>
            <a:off x="3166352" y="372249"/>
            <a:ext cx="5859296" cy="1077218"/>
          </a:xfrm>
          <a:prstGeom prst="rect">
            <a:avLst/>
          </a:prstGeom>
          <a:noFill/>
        </p:spPr>
        <p:txBody>
          <a:bodyPr wrap="none" lIns="91440" tIns="45720" rIns="91440" bIns="45720">
            <a:spAutoFit/>
          </a:bodyPr>
          <a:lstStyle/>
          <a:p>
            <a:pPr algn="ctr"/>
            <a:r>
              <a:rPr kumimoji="0" lang="en-US" sz="3200" b="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Baskerville Old Face" panose="02020602080505020303" pitchFamily="18" charset="0"/>
              </a:rPr>
              <a:t>Most Common South Park Words</a:t>
            </a:r>
          </a:p>
          <a:p>
            <a:pPr algn="ctr"/>
            <a:r>
              <a:rPr lang="en-US" sz="3200" dirty="0">
                <a:ln w="0"/>
                <a:effectLst>
                  <a:outerShdw blurRad="38100" dist="19050" dir="2700000" algn="tl" rotWithShape="0">
                    <a:schemeClr val="dk1">
                      <a:alpha val="40000"/>
                    </a:schemeClr>
                  </a:outerShdw>
                </a:effectLst>
                <a:latin typeface="Baskerville Old Face" panose="02020602080505020303" pitchFamily="18" charset="0"/>
              </a:rPr>
              <a:t>with ‘Stop Words’ Removed</a:t>
            </a:r>
            <a:endParaRPr lang="en-US" sz="32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a:extLst>
              <a:ext uri="{FF2B5EF4-FFF2-40B4-BE49-F238E27FC236}">
                <a16:creationId xmlns:a16="http://schemas.microsoft.com/office/drawing/2014/main" id="{F7C37963-0BAA-4427-9F2C-14388A5E16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944" y="1241492"/>
            <a:ext cx="13813276" cy="5421452"/>
          </a:xfrm>
          <a:prstGeom prst="rect">
            <a:avLst/>
          </a:prstGeom>
        </p:spPr>
      </p:pic>
      <p:pic>
        <p:nvPicPr>
          <p:cNvPr id="11" name="Picture 10">
            <a:extLst>
              <a:ext uri="{FF2B5EF4-FFF2-40B4-BE49-F238E27FC236}">
                <a16:creationId xmlns:a16="http://schemas.microsoft.com/office/drawing/2014/main" id="{206A42DE-3DD3-48FD-8153-A1A5F0390C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2434" y="1855393"/>
            <a:ext cx="4042640" cy="2096613"/>
          </a:xfrm>
          <a:prstGeom prst="rect">
            <a:avLst/>
          </a:prstGeom>
        </p:spPr>
      </p:pic>
    </p:spTree>
    <p:extLst>
      <p:ext uri="{BB962C8B-B14F-4D97-AF65-F5344CB8AC3E}">
        <p14:creationId xmlns:p14="http://schemas.microsoft.com/office/powerpoint/2010/main" val="331325386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9" name="Rectangle 8">
            <a:extLst>
              <a:ext uri="{FF2B5EF4-FFF2-40B4-BE49-F238E27FC236}">
                <a16:creationId xmlns:a16="http://schemas.microsoft.com/office/drawing/2014/main" id="{F53FFE84-1E4C-4C4C-B316-82C6EA0A7DCC}"/>
              </a:ext>
            </a:extLst>
          </p:cNvPr>
          <p:cNvSpPr/>
          <p:nvPr/>
        </p:nvSpPr>
        <p:spPr>
          <a:xfrm>
            <a:off x="2748852" y="314966"/>
            <a:ext cx="7277954" cy="707886"/>
          </a:xfrm>
          <a:prstGeom prst="rect">
            <a:avLst/>
          </a:prstGeom>
          <a:noFill/>
        </p:spPr>
        <p:txBody>
          <a:bodyPr wrap="none" lIns="91440" tIns="45720" rIns="91440" bIns="45720">
            <a:spAutoFit/>
          </a:bodyPr>
          <a:lstStyle/>
          <a:p>
            <a:pPr algn="ctr"/>
            <a:r>
              <a:rPr kumimoji="0" lang="en-US" sz="4000" b="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Baskerville Old Face" panose="02020602080505020303" pitchFamily="18" charset="0"/>
              </a:rPr>
              <a:t>Most Common South Park Words</a:t>
            </a:r>
            <a:endParaRPr lang="en-US" sz="40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a:extLst>
              <a:ext uri="{FF2B5EF4-FFF2-40B4-BE49-F238E27FC236}">
                <a16:creationId xmlns:a16="http://schemas.microsoft.com/office/drawing/2014/main" id="{371EC422-04E9-4A22-B30A-2509792AC2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300" y="1080135"/>
            <a:ext cx="11455400" cy="5405615"/>
          </a:xfrm>
          <a:prstGeom prst="rect">
            <a:avLst/>
          </a:prstGeom>
        </p:spPr>
      </p:pic>
    </p:spTree>
    <p:extLst>
      <p:ext uri="{BB962C8B-B14F-4D97-AF65-F5344CB8AC3E}">
        <p14:creationId xmlns:p14="http://schemas.microsoft.com/office/powerpoint/2010/main" val="205275161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2CE450-9C66-4105-8189-46DB4D184372}"/>
              </a:ext>
            </a:extLst>
          </p:cNvPr>
          <p:cNvSpPr>
            <a:spLocks noGrp="1"/>
          </p:cNvSpPr>
          <p:nvPr>
            <p:ph type="ctrTitle"/>
          </p:nvPr>
        </p:nvSpPr>
        <p:spPr>
          <a:xfrm>
            <a:off x="6105918" y="2890702"/>
            <a:ext cx="5717782" cy="5018293"/>
          </a:xfrm>
        </p:spPr>
        <p:txBody>
          <a:bodyPr/>
          <a:lstStyle/>
          <a:p>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r>
              <a:rPr lang="en-US" sz="2400" dirty="0">
                <a:solidFill>
                  <a:schemeClr val="tx1"/>
                </a:solidFill>
                <a:latin typeface="Baskerville Old Face" panose="02020602080505020303"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br>
            <a:r>
              <a:rPr lang="en-US" sz="2400" dirty="0">
                <a:solidFill>
                  <a:schemeClr val="tx1"/>
                </a:solidFill>
                <a:effectLst/>
                <a:latin typeface="Baskerville Old Face" panose="02020602080505020303" pitchFamily="18" charset="0"/>
                <a:ea typeface="Calibri" panose="020F0502020204030204" pitchFamily="34" charset="0"/>
                <a:cs typeface="Times New Roman" panose="02020603050405020304" pitchFamily="18" charset="0"/>
              </a:rPr>
              <a:t> </a:t>
            </a: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br>
              <a:rPr lang="en-US" sz="2400" dirty="0">
                <a:solidFill>
                  <a:schemeClr val="tx1"/>
                </a:solidFill>
                <a:latin typeface="Baskerville Old Face" panose="02020602080505020303" pitchFamily="18" charset="0"/>
              </a:rPr>
            </a:br>
            <a:endParaRPr lang="en-US" sz="2400" dirty="0">
              <a:solidFill>
                <a:schemeClr val="tx1"/>
              </a:solidFill>
              <a:latin typeface="Baskerville Old Face" panose="02020602080505020303" pitchFamily="18" charset="0"/>
            </a:endParaRPr>
          </a:p>
        </p:txBody>
      </p:sp>
      <p:sp>
        <p:nvSpPr>
          <p:cNvPr id="6" name="Rectangle 5">
            <a:extLst>
              <a:ext uri="{FF2B5EF4-FFF2-40B4-BE49-F238E27FC236}">
                <a16:creationId xmlns:a16="http://schemas.microsoft.com/office/drawing/2014/main" id="{EC7593DF-A8EB-4177-BF66-7EF502461B98}"/>
              </a:ext>
            </a:extLst>
          </p:cNvPr>
          <p:cNvSpPr/>
          <p:nvPr/>
        </p:nvSpPr>
        <p:spPr>
          <a:xfrm>
            <a:off x="159314" y="195055"/>
            <a:ext cx="11853538" cy="6467889"/>
          </a:xfrm>
          <a:prstGeom prst="rect">
            <a:avLst/>
          </a:prstGeom>
          <a:noFill/>
          <a:ln>
            <a:solidFill>
              <a:schemeClr val="tx1"/>
            </a:solidFill>
          </a:ln>
          <a:effectLst>
            <a:glow rad="63500">
              <a:schemeClr val="accent4">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5C54673-1C8D-4967-B8F7-4B3FBE479508}"/>
              </a:ext>
            </a:extLst>
          </p:cNvPr>
          <p:cNvSpPr txBox="1"/>
          <p:nvPr/>
        </p:nvSpPr>
        <p:spPr>
          <a:xfrm>
            <a:off x="6086082" y="600981"/>
            <a:ext cx="5496317" cy="411779"/>
          </a:xfrm>
          <a:prstGeom prst="rect">
            <a:avLst/>
          </a:prstGeom>
          <a:solidFill>
            <a:schemeClr val="accent1"/>
          </a:solidFill>
        </p:spPr>
        <p:txBody>
          <a:bodyPr wrap="square">
            <a:spAutoFit/>
          </a:bodyPr>
          <a:lstStyle/>
          <a:p>
            <a:pPr marL="0" marR="0" lvl="0" indent="0" defTabSz="914400" rtl="0" eaLnBrk="1" fontAlgn="auto" latinLnBrk="0" hangingPunct="1">
              <a:lnSpc>
                <a:spcPct val="85000"/>
              </a:lnSpc>
              <a:spcBef>
                <a:spcPts val="13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prstClr val="black"/>
              </a:solidFill>
              <a:effectLst/>
              <a:uLnTx/>
              <a:uFillTx/>
              <a:latin typeface="Baskerville Old Face" panose="02020602080505020303" pitchFamily="18" charset="0"/>
            </a:endParaRPr>
          </a:p>
        </p:txBody>
      </p:sp>
      <p:sp>
        <p:nvSpPr>
          <p:cNvPr id="3" name="TextBox 2">
            <a:extLst>
              <a:ext uri="{FF2B5EF4-FFF2-40B4-BE49-F238E27FC236}">
                <a16:creationId xmlns:a16="http://schemas.microsoft.com/office/drawing/2014/main" id="{8FBE0CCE-0D8D-43BA-9B22-17C566F3D03E}"/>
              </a:ext>
            </a:extLst>
          </p:cNvPr>
          <p:cNvSpPr txBox="1"/>
          <p:nvPr/>
        </p:nvSpPr>
        <p:spPr>
          <a:xfrm>
            <a:off x="2296103" y="1152774"/>
            <a:ext cx="6538137" cy="646331"/>
          </a:xfrm>
          <a:prstGeom prst="rect">
            <a:avLst/>
          </a:prstGeom>
          <a:noFill/>
        </p:spPr>
        <p:txBody>
          <a:bodyPr wrap="square" rtlCol="0">
            <a:spAutoFit/>
          </a:bodyPr>
          <a:lstStyle/>
          <a:p>
            <a:pPr marL="342900" indent="-342900">
              <a:buAutoNum type="arabicPeriod"/>
            </a:pPr>
            <a:endParaRPr lang="en-US" dirty="0">
              <a:latin typeface="Baskerville Old Face" panose="02020602080505020303" pitchFamily="18" charset="0"/>
            </a:endParaRPr>
          </a:p>
          <a:p>
            <a:pPr marL="342900" indent="-342900">
              <a:buAutoNum type="arabicPeriod"/>
            </a:pPr>
            <a:endParaRPr lang="en-US" dirty="0"/>
          </a:p>
        </p:txBody>
      </p:sp>
      <p:pic>
        <p:nvPicPr>
          <p:cNvPr id="9" name="Picture 8">
            <a:extLst>
              <a:ext uri="{FF2B5EF4-FFF2-40B4-BE49-F238E27FC236}">
                <a16:creationId xmlns:a16="http://schemas.microsoft.com/office/drawing/2014/main" id="{D9CD47DC-A508-42A1-898C-6C87A1A051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906" y="1504394"/>
            <a:ext cx="4721729" cy="3416214"/>
          </a:xfrm>
          <a:prstGeom prst="rect">
            <a:avLst/>
          </a:prstGeom>
          <a:effectLst>
            <a:glow rad="127000">
              <a:schemeClr val="bg1"/>
            </a:glow>
          </a:effectLst>
        </p:spPr>
      </p:pic>
      <p:sp>
        <p:nvSpPr>
          <p:cNvPr id="11" name="TextBox 10">
            <a:extLst>
              <a:ext uri="{FF2B5EF4-FFF2-40B4-BE49-F238E27FC236}">
                <a16:creationId xmlns:a16="http://schemas.microsoft.com/office/drawing/2014/main" id="{2693B941-F653-4304-996E-E3579C307395}"/>
              </a:ext>
            </a:extLst>
          </p:cNvPr>
          <p:cNvSpPr txBox="1"/>
          <p:nvPr/>
        </p:nvSpPr>
        <p:spPr>
          <a:xfrm>
            <a:off x="1590260" y="405495"/>
            <a:ext cx="9403129" cy="584775"/>
          </a:xfrm>
          <a:prstGeom prst="rect">
            <a:avLst/>
          </a:prstGeom>
          <a:noFill/>
        </p:spPr>
        <p:txBody>
          <a:bodyPr wrap="square" rtlCol="0">
            <a:spAutoFit/>
          </a:bodyPr>
          <a:lstStyle/>
          <a:p>
            <a:r>
              <a:rPr lang="en-US" sz="3200" dirty="0">
                <a:latin typeface="Baskerville Old Face" panose="02020602080505020303" pitchFamily="18" charset="0"/>
              </a:rPr>
              <a:t>Would the class like to see the swear list we extracted? </a:t>
            </a:r>
          </a:p>
        </p:txBody>
      </p:sp>
      <p:pic>
        <p:nvPicPr>
          <p:cNvPr id="13" name="Picture 12">
            <a:extLst>
              <a:ext uri="{FF2B5EF4-FFF2-40B4-BE49-F238E27FC236}">
                <a16:creationId xmlns:a16="http://schemas.microsoft.com/office/drawing/2014/main" id="{183CB4AA-0BC0-4820-ADDC-DA2EBD9C38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6650" y="1504394"/>
            <a:ext cx="5496317" cy="3416214"/>
          </a:xfrm>
          <a:prstGeom prst="rect">
            <a:avLst/>
          </a:prstGeom>
          <a:effectLst>
            <a:glow rad="127000">
              <a:schemeClr val="bg1"/>
            </a:glow>
          </a:effectLst>
        </p:spPr>
      </p:pic>
      <p:sp>
        <p:nvSpPr>
          <p:cNvPr id="14" name="TextBox 13">
            <a:extLst>
              <a:ext uri="{FF2B5EF4-FFF2-40B4-BE49-F238E27FC236}">
                <a16:creationId xmlns:a16="http://schemas.microsoft.com/office/drawing/2014/main" id="{2AB236FB-36DB-47E8-9BAB-516A802DD380}"/>
              </a:ext>
            </a:extLst>
          </p:cNvPr>
          <p:cNvSpPr txBox="1"/>
          <p:nvPr/>
        </p:nvSpPr>
        <p:spPr>
          <a:xfrm>
            <a:off x="1390736" y="5024511"/>
            <a:ext cx="4174435" cy="461665"/>
          </a:xfrm>
          <a:prstGeom prst="rect">
            <a:avLst/>
          </a:prstGeom>
          <a:noFill/>
        </p:spPr>
        <p:txBody>
          <a:bodyPr wrap="square" rtlCol="0">
            <a:spAutoFit/>
          </a:bodyPr>
          <a:lstStyle/>
          <a:p>
            <a:r>
              <a:rPr lang="en-US" sz="2400" dirty="0">
                <a:latin typeface="Baskerville Old Face" panose="02020602080505020303" pitchFamily="18" charset="0"/>
              </a:rPr>
              <a:t>Yes, please wake us up! </a:t>
            </a:r>
          </a:p>
        </p:txBody>
      </p:sp>
      <p:sp>
        <p:nvSpPr>
          <p:cNvPr id="17" name="TextBox 16">
            <a:extLst>
              <a:ext uri="{FF2B5EF4-FFF2-40B4-BE49-F238E27FC236}">
                <a16:creationId xmlns:a16="http://schemas.microsoft.com/office/drawing/2014/main" id="{92885E00-2056-4874-856A-DCFC802096C4}"/>
              </a:ext>
            </a:extLst>
          </p:cNvPr>
          <p:cNvSpPr txBox="1"/>
          <p:nvPr/>
        </p:nvSpPr>
        <p:spPr>
          <a:xfrm>
            <a:off x="6552528" y="5046964"/>
            <a:ext cx="5365748" cy="461665"/>
          </a:xfrm>
          <a:prstGeom prst="rect">
            <a:avLst/>
          </a:prstGeom>
          <a:noFill/>
        </p:spPr>
        <p:txBody>
          <a:bodyPr wrap="square" rtlCol="0">
            <a:spAutoFit/>
          </a:bodyPr>
          <a:lstStyle/>
          <a:p>
            <a:r>
              <a:rPr lang="en-US" sz="2400" dirty="0">
                <a:latin typeface="Baskerville Old Face" panose="02020602080505020303" pitchFamily="18" charset="0"/>
              </a:rPr>
              <a:t>No, let us see some sentiment analysis!</a:t>
            </a:r>
          </a:p>
        </p:txBody>
      </p:sp>
      <p:sp>
        <p:nvSpPr>
          <p:cNvPr id="18" name="TextBox 17">
            <a:extLst>
              <a:ext uri="{FF2B5EF4-FFF2-40B4-BE49-F238E27FC236}">
                <a16:creationId xmlns:a16="http://schemas.microsoft.com/office/drawing/2014/main" id="{82311E75-473A-4F40-B34B-C78BA8214AAF}"/>
              </a:ext>
            </a:extLst>
          </p:cNvPr>
          <p:cNvSpPr txBox="1"/>
          <p:nvPr/>
        </p:nvSpPr>
        <p:spPr>
          <a:xfrm>
            <a:off x="1743729" y="5399848"/>
            <a:ext cx="2610679" cy="369332"/>
          </a:xfrm>
          <a:prstGeom prst="rect">
            <a:avLst/>
          </a:prstGeom>
          <a:noFill/>
        </p:spPr>
        <p:txBody>
          <a:bodyPr wrap="square" rtlCol="0">
            <a:spAutoFit/>
          </a:bodyPr>
          <a:lstStyle/>
          <a:p>
            <a:r>
              <a:rPr lang="en-US" dirty="0">
                <a:latin typeface="Baskerville Old Face" panose="02020602080505020303" pitchFamily="18" charset="0"/>
              </a:rPr>
              <a:t>Please Type “1” in chat</a:t>
            </a:r>
          </a:p>
        </p:txBody>
      </p:sp>
      <p:sp>
        <p:nvSpPr>
          <p:cNvPr id="19" name="TextBox 18">
            <a:extLst>
              <a:ext uri="{FF2B5EF4-FFF2-40B4-BE49-F238E27FC236}">
                <a16:creationId xmlns:a16="http://schemas.microsoft.com/office/drawing/2014/main" id="{F862F9B4-5568-4253-BA5A-5B0CC581AE47}"/>
              </a:ext>
            </a:extLst>
          </p:cNvPr>
          <p:cNvSpPr txBox="1"/>
          <p:nvPr/>
        </p:nvSpPr>
        <p:spPr>
          <a:xfrm>
            <a:off x="7765486" y="5399848"/>
            <a:ext cx="2398643" cy="369332"/>
          </a:xfrm>
          <a:prstGeom prst="rect">
            <a:avLst/>
          </a:prstGeom>
          <a:noFill/>
        </p:spPr>
        <p:txBody>
          <a:bodyPr wrap="square" rtlCol="0">
            <a:spAutoFit/>
          </a:bodyPr>
          <a:lstStyle/>
          <a:p>
            <a:r>
              <a:rPr lang="en-US" dirty="0">
                <a:latin typeface="Baskerville Old Face" panose="02020602080505020303" pitchFamily="18" charset="0"/>
              </a:rPr>
              <a:t>Please Type “2” in chat</a:t>
            </a:r>
          </a:p>
        </p:txBody>
      </p:sp>
    </p:spTree>
    <p:extLst>
      <p:ext uri="{BB962C8B-B14F-4D97-AF65-F5344CB8AC3E}">
        <p14:creationId xmlns:p14="http://schemas.microsoft.com/office/powerpoint/2010/main" val="2971086625"/>
      </p:ext>
    </p:extLst>
  </p:cSld>
  <p:clrMapOvr>
    <a:masterClrMapping/>
  </p:clrMapOvr>
  <p:transition spd="slow">
    <p:push dir="u"/>
  </p:transition>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TM03457491[[fn=Metropolitan]]</Template>
  <TotalTime>1866</TotalTime>
  <Words>2454</Words>
  <Application>Microsoft Office PowerPoint</Application>
  <PresentationFormat>Widescreen</PresentationFormat>
  <Paragraphs>192</Paragraphs>
  <Slides>28</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Abadi</vt:lpstr>
      <vt:lpstr>Arial</vt:lpstr>
      <vt:lpstr>Baskerville Old Face</vt:lpstr>
      <vt:lpstr>Bookman Old Style</vt:lpstr>
      <vt:lpstr>Calibri</vt:lpstr>
      <vt:lpstr>Calibri Light</vt:lpstr>
      <vt:lpstr>Metropolitan</vt:lpstr>
      <vt:lpstr>Tegridy Farms</vt:lpstr>
      <vt:lpstr>                                                                              The Background:  South Park is an comedic animated sitcom that has aired on Comedy Central for over 25 years  Shows theme and adult humor:  Dark  Profane   Social Satire   Political   Shows popularity and creators  </vt:lpstr>
      <vt:lpstr>                                                       Political Correctness   Cancel Culture   Everything offensive   Has one of the most offensive shows softened?                       </vt:lpstr>
      <vt:lpstr>                                                                                         </vt:lpstr>
      <vt:lpstr>PowerPoint Presentation</vt:lpstr>
      <vt:lpstr>                                                                                         </vt:lpstr>
      <vt:lpstr>                                                                                         </vt:lpstr>
      <vt:lpstr>                                                                                         </vt:lpstr>
      <vt:lpstr>                                                                                         </vt:lpstr>
      <vt:lpstr>               The Swear List</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Nashra Khan</dc:creator>
  <cp:lastModifiedBy>Pamela Phillips</cp:lastModifiedBy>
  <cp:revision>35</cp:revision>
  <dcterms:created xsi:type="dcterms:W3CDTF">2022-04-23T14:58:50Z</dcterms:created>
  <dcterms:modified xsi:type="dcterms:W3CDTF">2022-05-02T20:18:18Z</dcterms:modified>
</cp:coreProperties>
</file>

<file path=docProps/thumbnail.jpeg>
</file>